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 id="2147483716" r:id="rId2"/>
  </p:sldMasterIdLst>
  <p:notesMasterIdLst>
    <p:notesMasterId r:id="rId52"/>
  </p:notesMasterIdLst>
  <p:handoutMasterIdLst>
    <p:handoutMasterId r:id="rId53"/>
  </p:handoutMasterIdLst>
  <p:sldIdLst>
    <p:sldId id="2372" r:id="rId3"/>
    <p:sldId id="256" r:id="rId4"/>
    <p:sldId id="2370" r:id="rId5"/>
    <p:sldId id="2371" r:id="rId6"/>
    <p:sldId id="2374" r:id="rId7"/>
    <p:sldId id="2392" r:id="rId8"/>
    <p:sldId id="2393" r:id="rId9"/>
    <p:sldId id="2394" r:id="rId10"/>
    <p:sldId id="2395" r:id="rId11"/>
    <p:sldId id="2375" r:id="rId12"/>
    <p:sldId id="2385" r:id="rId13"/>
    <p:sldId id="2386" r:id="rId14"/>
    <p:sldId id="2387" r:id="rId15"/>
    <p:sldId id="2388" r:id="rId16"/>
    <p:sldId id="2389" r:id="rId17"/>
    <p:sldId id="2390" r:id="rId18"/>
    <p:sldId id="2391" r:id="rId19"/>
    <p:sldId id="2373" r:id="rId20"/>
    <p:sldId id="2376" r:id="rId21"/>
    <p:sldId id="2396" r:id="rId22"/>
    <p:sldId id="2381" r:id="rId23"/>
    <p:sldId id="2417" r:id="rId24"/>
    <p:sldId id="2380" r:id="rId25"/>
    <p:sldId id="2377" r:id="rId26"/>
    <p:sldId id="2382" r:id="rId27"/>
    <p:sldId id="2398" r:id="rId28"/>
    <p:sldId id="2399" r:id="rId29"/>
    <p:sldId id="2397" r:id="rId30"/>
    <p:sldId id="2400" r:id="rId31"/>
    <p:sldId id="2383" r:id="rId32"/>
    <p:sldId id="2378" r:id="rId33"/>
    <p:sldId id="2384" r:id="rId34"/>
    <p:sldId id="2401" r:id="rId35"/>
    <p:sldId id="2403" r:id="rId36"/>
    <p:sldId id="2405" r:id="rId37"/>
    <p:sldId id="2404" r:id="rId38"/>
    <p:sldId id="2402" r:id="rId39"/>
    <p:sldId id="2406" r:id="rId40"/>
    <p:sldId id="2412" r:id="rId41"/>
    <p:sldId id="2413" r:id="rId42"/>
    <p:sldId id="2415" r:id="rId43"/>
    <p:sldId id="2416" r:id="rId44"/>
    <p:sldId id="2411" r:id="rId45"/>
    <p:sldId id="2418" r:id="rId46"/>
    <p:sldId id="2423" r:id="rId47"/>
    <p:sldId id="2424" r:id="rId48"/>
    <p:sldId id="2425" r:id="rId49"/>
    <p:sldId id="2426" r:id="rId50"/>
    <p:sldId id="2337" r:id="rId5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F8800A-90F6-23A0-D18A-8057CD1C3633}" name="René Krinninger" initials="RK" userId="S::rene.krinninger@tum.de::c336c648-690b-43ef-9763-436ea7f5981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E5B5"/>
    <a:srgbClr val="03869E"/>
    <a:srgbClr val="FA6200"/>
    <a:srgbClr val="5FAF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230" autoAdjust="0"/>
    <p:restoredTop sz="93557" autoAdjust="0"/>
  </p:normalViewPr>
  <p:slideViewPr>
    <p:cSldViewPr snapToGrid="0">
      <p:cViewPr varScale="1">
        <p:scale>
          <a:sx n="97" d="100"/>
          <a:sy n="97" d="100"/>
        </p:scale>
        <p:origin x="208" y="424"/>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2720"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microsoft.com/office/2018/10/relationships/authors" Target="author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4821DE94-9534-FE84-697D-4CBB26BF5E7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B563A333-D1BC-C29F-DB11-5BEF5E4728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3D2AAA7-3C5C-2C4F-839E-E3417D3F30DB}" type="datetimeFigureOut">
              <a:rPr lang="de-DE" smtClean="0"/>
              <a:t>31.10.24</a:t>
            </a:fld>
            <a:endParaRPr lang="de-DE"/>
          </a:p>
        </p:txBody>
      </p:sp>
      <p:sp>
        <p:nvSpPr>
          <p:cNvPr id="4" name="Fußzeilenplatzhalter 3">
            <a:extLst>
              <a:ext uri="{FF2B5EF4-FFF2-40B4-BE49-F238E27FC236}">
                <a16:creationId xmlns:a16="http://schemas.microsoft.com/office/drawing/2014/main" id="{DF487BB8-0CED-1FCB-0E62-C6AF454DC6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D9A8164-1BD3-C3CA-5EB9-29B71C7AA41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D1616F-5684-5444-AE58-3AFD8F9869C9}" type="slidenum">
              <a:rPr lang="de-DE" smtClean="0"/>
              <a:t>‹Nr.›</a:t>
            </a:fld>
            <a:endParaRPr lang="de-DE"/>
          </a:p>
        </p:txBody>
      </p:sp>
    </p:spTree>
    <p:extLst>
      <p:ext uri="{BB962C8B-B14F-4D97-AF65-F5344CB8AC3E}">
        <p14:creationId xmlns:p14="http://schemas.microsoft.com/office/powerpoint/2010/main" val="395472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2E3A9A-233C-A241-979A-03C8F55C20CC}" type="datetimeFigureOut">
              <a:rPr lang="de-DE" smtClean="0"/>
              <a:t>31.10.24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621D8-2CC8-C84E-9737-43808E427A3D}" type="slidenum">
              <a:rPr lang="de-DE" smtClean="0"/>
              <a:t>‹Nr.›</a:t>
            </a:fld>
            <a:endParaRPr lang="de-DE"/>
          </a:p>
        </p:txBody>
      </p:sp>
    </p:spTree>
    <p:extLst>
      <p:ext uri="{BB962C8B-B14F-4D97-AF65-F5344CB8AC3E}">
        <p14:creationId xmlns:p14="http://schemas.microsoft.com/office/powerpoint/2010/main" val="569730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a:t>
            </a:fld>
            <a:endParaRPr lang="de-DE"/>
          </a:p>
        </p:txBody>
      </p:sp>
    </p:spTree>
    <p:extLst>
      <p:ext uri="{BB962C8B-B14F-4D97-AF65-F5344CB8AC3E}">
        <p14:creationId xmlns:p14="http://schemas.microsoft.com/office/powerpoint/2010/main" val="96402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11</a:t>
            </a:fld>
            <a:endParaRPr lang="de-DE"/>
          </a:p>
        </p:txBody>
      </p:sp>
    </p:spTree>
    <p:extLst>
      <p:ext uri="{BB962C8B-B14F-4D97-AF65-F5344CB8AC3E}">
        <p14:creationId xmlns:p14="http://schemas.microsoft.com/office/powerpoint/2010/main" val="48367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https://</a:t>
            </a:r>
            <a:r>
              <a:rPr lang="en-GB" dirty="0" err="1"/>
              <a:t>www.youtube.com</a:t>
            </a:r>
            <a:r>
              <a:rPr lang="en-GB" dirty="0"/>
              <a:t>/</a:t>
            </a:r>
            <a:r>
              <a:rPr lang="en-GB" dirty="0" err="1"/>
              <a:t>watch?v</a:t>
            </a:r>
            <a:r>
              <a:rPr lang="en-GB" dirty="0"/>
              <a:t>=URJ1NhqPU-M&amp;t=123s</a:t>
            </a:r>
          </a:p>
          <a:p>
            <a:endParaRPr lang="en-GB" dirty="0"/>
          </a:p>
          <a:p>
            <a:r>
              <a:rPr lang="en-GB" dirty="0"/>
              <a:t>https://</a:t>
            </a:r>
            <a:r>
              <a:rPr lang="en-GB" dirty="0" err="1"/>
              <a:t>www.youtube.com</a:t>
            </a:r>
            <a:r>
              <a:rPr lang="en-GB" dirty="0"/>
              <a:t>/</a:t>
            </a:r>
            <a:r>
              <a:rPr lang="en-GB" dirty="0" err="1"/>
              <a:t>watch?v</a:t>
            </a:r>
            <a:r>
              <a:rPr lang="en-GB" dirty="0"/>
              <a:t>=PDwV0oIuK0w</a:t>
            </a:r>
          </a:p>
        </p:txBody>
      </p:sp>
      <p:sp>
        <p:nvSpPr>
          <p:cNvPr id="4" name="Foliennummernplatzhalter 3"/>
          <p:cNvSpPr>
            <a:spLocks noGrp="1"/>
          </p:cNvSpPr>
          <p:nvPr>
            <p:ph type="sldNum" sz="quarter" idx="5"/>
          </p:nvPr>
        </p:nvSpPr>
        <p:spPr/>
        <p:txBody>
          <a:bodyPr/>
          <a:lstStyle/>
          <a:p>
            <a:fld id="{712621D8-2CC8-C84E-9737-43808E427A3D}" type="slidenum">
              <a:rPr lang="de-DE" smtClean="0"/>
              <a:t>12</a:t>
            </a:fld>
            <a:endParaRPr lang="de-DE"/>
          </a:p>
        </p:txBody>
      </p:sp>
    </p:spTree>
    <p:extLst>
      <p:ext uri="{BB962C8B-B14F-4D97-AF65-F5344CB8AC3E}">
        <p14:creationId xmlns:p14="http://schemas.microsoft.com/office/powerpoint/2010/main" val="1259674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13</a:t>
            </a:fld>
            <a:endParaRPr lang="de-DE"/>
          </a:p>
        </p:txBody>
      </p:sp>
    </p:spTree>
    <p:extLst>
      <p:ext uri="{BB962C8B-B14F-4D97-AF65-F5344CB8AC3E}">
        <p14:creationId xmlns:p14="http://schemas.microsoft.com/office/powerpoint/2010/main" val="1661726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14</a:t>
            </a:fld>
            <a:endParaRPr lang="de-DE"/>
          </a:p>
        </p:txBody>
      </p:sp>
    </p:spTree>
    <p:extLst>
      <p:ext uri="{BB962C8B-B14F-4D97-AF65-F5344CB8AC3E}">
        <p14:creationId xmlns:p14="http://schemas.microsoft.com/office/powerpoint/2010/main" val="1803693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15</a:t>
            </a:fld>
            <a:endParaRPr lang="de-DE"/>
          </a:p>
        </p:txBody>
      </p:sp>
    </p:spTree>
    <p:extLst>
      <p:ext uri="{BB962C8B-B14F-4D97-AF65-F5344CB8AC3E}">
        <p14:creationId xmlns:p14="http://schemas.microsoft.com/office/powerpoint/2010/main" val="1493656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16</a:t>
            </a:fld>
            <a:endParaRPr lang="de-DE"/>
          </a:p>
        </p:txBody>
      </p:sp>
    </p:spTree>
    <p:extLst>
      <p:ext uri="{BB962C8B-B14F-4D97-AF65-F5344CB8AC3E}">
        <p14:creationId xmlns:p14="http://schemas.microsoft.com/office/powerpoint/2010/main" val="79873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17</a:t>
            </a:fld>
            <a:endParaRPr lang="de-DE"/>
          </a:p>
        </p:txBody>
      </p:sp>
    </p:spTree>
    <p:extLst>
      <p:ext uri="{BB962C8B-B14F-4D97-AF65-F5344CB8AC3E}">
        <p14:creationId xmlns:p14="http://schemas.microsoft.com/office/powerpoint/2010/main" val="130695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18</a:t>
            </a:fld>
            <a:endParaRPr lang="de-DE"/>
          </a:p>
        </p:txBody>
      </p:sp>
    </p:spTree>
    <p:extLst>
      <p:ext uri="{BB962C8B-B14F-4D97-AF65-F5344CB8AC3E}">
        <p14:creationId xmlns:p14="http://schemas.microsoft.com/office/powerpoint/2010/main" val="2297021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19</a:t>
            </a:fld>
            <a:endParaRPr lang="de-DE"/>
          </a:p>
        </p:txBody>
      </p:sp>
    </p:spTree>
    <p:extLst>
      <p:ext uri="{BB962C8B-B14F-4D97-AF65-F5344CB8AC3E}">
        <p14:creationId xmlns:p14="http://schemas.microsoft.com/office/powerpoint/2010/main" val="4000824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20</a:t>
            </a:fld>
            <a:endParaRPr lang="de-DE"/>
          </a:p>
        </p:txBody>
      </p:sp>
    </p:spTree>
    <p:extLst>
      <p:ext uri="{BB962C8B-B14F-4D97-AF65-F5344CB8AC3E}">
        <p14:creationId xmlns:p14="http://schemas.microsoft.com/office/powerpoint/2010/main" val="2525601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a:t>
            </a:fld>
            <a:endParaRPr lang="de-DE"/>
          </a:p>
        </p:txBody>
      </p:sp>
    </p:spTree>
    <p:extLst>
      <p:ext uri="{BB962C8B-B14F-4D97-AF65-F5344CB8AC3E}">
        <p14:creationId xmlns:p14="http://schemas.microsoft.com/office/powerpoint/2010/main" val="3062656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21</a:t>
            </a:fld>
            <a:endParaRPr lang="de-DE"/>
          </a:p>
        </p:txBody>
      </p:sp>
    </p:spTree>
    <p:extLst>
      <p:ext uri="{BB962C8B-B14F-4D97-AF65-F5344CB8AC3E}">
        <p14:creationId xmlns:p14="http://schemas.microsoft.com/office/powerpoint/2010/main" val="1829508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22</a:t>
            </a:fld>
            <a:endParaRPr lang="de-DE"/>
          </a:p>
        </p:txBody>
      </p:sp>
    </p:spTree>
    <p:extLst>
      <p:ext uri="{BB962C8B-B14F-4D97-AF65-F5344CB8AC3E}">
        <p14:creationId xmlns:p14="http://schemas.microsoft.com/office/powerpoint/2010/main" val="599074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23</a:t>
            </a:fld>
            <a:endParaRPr lang="de-DE"/>
          </a:p>
        </p:txBody>
      </p:sp>
    </p:spTree>
    <p:extLst>
      <p:ext uri="{BB962C8B-B14F-4D97-AF65-F5344CB8AC3E}">
        <p14:creationId xmlns:p14="http://schemas.microsoft.com/office/powerpoint/2010/main" val="1413506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24</a:t>
            </a:fld>
            <a:endParaRPr lang="de-DE"/>
          </a:p>
        </p:txBody>
      </p:sp>
    </p:spTree>
    <p:extLst>
      <p:ext uri="{BB962C8B-B14F-4D97-AF65-F5344CB8AC3E}">
        <p14:creationId xmlns:p14="http://schemas.microsoft.com/office/powerpoint/2010/main" val="915160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25</a:t>
            </a:fld>
            <a:endParaRPr lang="de-DE"/>
          </a:p>
        </p:txBody>
      </p:sp>
    </p:spTree>
    <p:extLst>
      <p:ext uri="{BB962C8B-B14F-4D97-AF65-F5344CB8AC3E}">
        <p14:creationId xmlns:p14="http://schemas.microsoft.com/office/powerpoint/2010/main" val="3803707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26</a:t>
            </a:fld>
            <a:endParaRPr lang="de-DE"/>
          </a:p>
        </p:txBody>
      </p:sp>
    </p:spTree>
    <p:extLst>
      <p:ext uri="{BB962C8B-B14F-4D97-AF65-F5344CB8AC3E}">
        <p14:creationId xmlns:p14="http://schemas.microsoft.com/office/powerpoint/2010/main" val="15785296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27</a:t>
            </a:fld>
            <a:endParaRPr lang="de-DE"/>
          </a:p>
        </p:txBody>
      </p:sp>
    </p:spTree>
    <p:extLst>
      <p:ext uri="{BB962C8B-B14F-4D97-AF65-F5344CB8AC3E}">
        <p14:creationId xmlns:p14="http://schemas.microsoft.com/office/powerpoint/2010/main" val="40906286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28</a:t>
            </a:fld>
            <a:endParaRPr lang="de-DE"/>
          </a:p>
        </p:txBody>
      </p:sp>
    </p:spTree>
    <p:extLst>
      <p:ext uri="{BB962C8B-B14F-4D97-AF65-F5344CB8AC3E}">
        <p14:creationId xmlns:p14="http://schemas.microsoft.com/office/powerpoint/2010/main" val="276924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29</a:t>
            </a:fld>
            <a:endParaRPr lang="de-DE"/>
          </a:p>
        </p:txBody>
      </p:sp>
    </p:spTree>
    <p:extLst>
      <p:ext uri="{BB962C8B-B14F-4D97-AF65-F5344CB8AC3E}">
        <p14:creationId xmlns:p14="http://schemas.microsoft.com/office/powerpoint/2010/main" val="16059536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30</a:t>
            </a:fld>
            <a:endParaRPr lang="de-DE"/>
          </a:p>
        </p:txBody>
      </p:sp>
    </p:spTree>
    <p:extLst>
      <p:ext uri="{BB962C8B-B14F-4D97-AF65-F5344CB8AC3E}">
        <p14:creationId xmlns:p14="http://schemas.microsoft.com/office/powerpoint/2010/main" val="3138625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a:t>
            </a:fld>
            <a:endParaRPr lang="de-DE"/>
          </a:p>
        </p:txBody>
      </p:sp>
    </p:spTree>
    <p:extLst>
      <p:ext uri="{BB962C8B-B14F-4D97-AF65-F5344CB8AC3E}">
        <p14:creationId xmlns:p14="http://schemas.microsoft.com/office/powerpoint/2010/main" val="3483005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31</a:t>
            </a:fld>
            <a:endParaRPr lang="de-DE"/>
          </a:p>
        </p:txBody>
      </p:sp>
    </p:spTree>
    <p:extLst>
      <p:ext uri="{BB962C8B-B14F-4D97-AF65-F5344CB8AC3E}">
        <p14:creationId xmlns:p14="http://schemas.microsoft.com/office/powerpoint/2010/main" val="8980570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32</a:t>
            </a:fld>
            <a:endParaRPr lang="de-DE"/>
          </a:p>
        </p:txBody>
      </p:sp>
    </p:spTree>
    <p:extLst>
      <p:ext uri="{BB962C8B-B14F-4D97-AF65-F5344CB8AC3E}">
        <p14:creationId xmlns:p14="http://schemas.microsoft.com/office/powerpoint/2010/main" val="4532790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33</a:t>
            </a:fld>
            <a:endParaRPr lang="de-DE"/>
          </a:p>
        </p:txBody>
      </p:sp>
    </p:spTree>
    <p:extLst>
      <p:ext uri="{BB962C8B-B14F-4D97-AF65-F5344CB8AC3E}">
        <p14:creationId xmlns:p14="http://schemas.microsoft.com/office/powerpoint/2010/main" val="21613237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34</a:t>
            </a:fld>
            <a:endParaRPr lang="de-DE"/>
          </a:p>
        </p:txBody>
      </p:sp>
    </p:spTree>
    <p:extLst>
      <p:ext uri="{BB962C8B-B14F-4D97-AF65-F5344CB8AC3E}">
        <p14:creationId xmlns:p14="http://schemas.microsoft.com/office/powerpoint/2010/main" val="1543773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35</a:t>
            </a:fld>
            <a:endParaRPr lang="de-DE"/>
          </a:p>
        </p:txBody>
      </p:sp>
    </p:spTree>
    <p:extLst>
      <p:ext uri="{BB962C8B-B14F-4D97-AF65-F5344CB8AC3E}">
        <p14:creationId xmlns:p14="http://schemas.microsoft.com/office/powerpoint/2010/main" val="39925395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36</a:t>
            </a:fld>
            <a:endParaRPr lang="de-DE"/>
          </a:p>
        </p:txBody>
      </p:sp>
    </p:spTree>
    <p:extLst>
      <p:ext uri="{BB962C8B-B14F-4D97-AF65-F5344CB8AC3E}">
        <p14:creationId xmlns:p14="http://schemas.microsoft.com/office/powerpoint/2010/main" val="23621218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37</a:t>
            </a:fld>
            <a:endParaRPr lang="de-DE"/>
          </a:p>
        </p:txBody>
      </p:sp>
    </p:spTree>
    <p:extLst>
      <p:ext uri="{BB962C8B-B14F-4D97-AF65-F5344CB8AC3E}">
        <p14:creationId xmlns:p14="http://schemas.microsoft.com/office/powerpoint/2010/main" val="41271838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38</a:t>
            </a:fld>
            <a:endParaRPr lang="de-DE"/>
          </a:p>
        </p:txBody>
      </p:sp>
    </p:spTree>
    <p:extLst>
      <p:ext uri="{BB962C8B-B14F-4D97-AF65-F5344CB8AC3E}">
        <p14:creationId xmlns:p14="http://schemas.microsoft.com/office/powerpoint/2010/main" val="30479263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39</a:t>
            </a:fld>
            <a:endParaRPr lang="de-DE"/>
          </a:p>
        </p:txBody>
      </p:sp>
    </p:spTree>
    <p:extLst>
      <p:ext uri="{BB962C8B-B14F-4D97-AF65-F5344CB8AC3E}">
        <p14:creationId xmlns:p14="http://schemas.microsoft.com/office/powerpoint/2010/main" val="16830417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40</a:t>
            </a:fld>
            <a:endParaRPr lang="de-DE"/>
          </a:p>
        </p:txBody>
      </p:sp>
    </p:spTree>
    <p:extLst>
      <p:ext uri="{BB962C8B-B14F-4D97-AF65-F5344CB8AC3E}">
        <p14:creationId xmlns:p14="http://schemas.microsoft.com/office/powerpoint/2010/main" val="1721387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5</a:t>
            </a:fld>
            <a:endParaRPr lang="de-DE"/>
          </a:p>
        </p:txBody>
      </p:sp>
    </p:spTree>
    <p:extLst>
      <p:ext uri="{BB962C8B-B14F-4D97-AF65-F5344CB8AC3E}">
        <p14:creationId xmlns:p14="http://schemas.microsoft.com/office/powerpoint/2010/main" val="36949108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41</a:t>
            </a:fld>
            <a:endParaRPr lang="de-DE"/>
          </a:p>
        </p:txBody>
      </p:sp>
    </p:spTree>
    <p:extLst>
      <p:ext uri="{BB962C8B-B14F-4D97-AF65-F5344CB8AC3E}">
        <p14:creationId xmlns:p14="http://schemas.microsoft.com/office/powerpoint/2010/main" val="3516066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42</a:t>
            </a:fld>
            <a:endParaRPr lang="de-DE"/>
          </a:p>
        </p:txBody>
      </p:sp>
    </p:spTree>
    <p:extLst>
      <p:ext uri="{BB962C8B-B14F-4D97-AF65-F5344CB8AC3E}">
        <p14:creationId xmlns:p14="http://schemas.microsoft.com/office/powerpoint/2010/main" val="19236078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43</a:t>
            </a:fld>
            <a:endParaRPr lang="de-DE"/>
          </a:p>
        </p:txBody>
      </p:sp>
    </p:spTree>
    <p:extLst>
      <p:ext uri="{BB962C8B-B14F-4D97-AF65-F5344CB8AC3E}">
        <p14:creationId xmlns:p14="http://schemas.microsoft.com/office/powerpoint/2010/main" val="28013371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44</a:t>
            </a:fld>
            <a:endParaRPr lang="de-DE"/>
          </a:p>
        </p:txBody>
      </p:sp>
    </p:spTree>
    <p:extLst>
      <p:ext uri="{BB962C8B-B14F-4D97-AF65-F5344CB8AC3E}">
        <p14:creationId xmlns:p14="http://schemas.microsoft.com/office/powerpoint/2010/main" val="17016878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45</a:t>
            </a:fld>
            <a:endParaRPr lang="de-DE"/>
          </a:p>
        </p:txBody>
      </p:sp>
    </p:spTree>
    <p:extLst>
      <p:ext uri="{BB962C8B-B14F-4D97-AF65-F5344CB8AC3E}">
        <p14:creationId xmlns:p14="http://schemas.microsoft.com/office/powerpoint/2010/main" val="37329677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46</a:t>
            </a:fld>
            <a:endParaRPr lang="de-DE"/>
          </a:p>
        </p:txBody>
      </p:sp>
    </p:spTree>
    <p:extLst>
      <p:ext uri="{BB962C8B-B14F-4D97-AF65-F5344CB8AC3E}">
        <p14:creationId xmlns:p14="http://schemas.microsoft.com/office/powerpoint/2010/main" val="31649918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47</a:t>
            </a:fld>
            <a:endParaRPr lang="de-DE"/>
          </a:p>
        </p:txBody>
      </p:sp>
    </p:spTree>
    <p:extLst>
      <p:ext uri="{BB962C8B-B14F-4D97-AF65-F5344CB8AC3E}">
        <p14:creationId xmlns:p14="http://schemas.microsoft.com/office/powerpoint/2010/main" val="8684828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48</a:t>
            </a:fld>
            <a:endParaRPr lang="de-DE"/>
          </a:p>
        </p:txBody>
      </p:sp>
    </p:spTree>
    <p:extLst>
      <p:ext uri="{BB962C8B-B14F-4D97-AF65-F5344CB8AC3E}">
        <p14:creationId xmlns:p14="http://schemas.microsoft.com/office/powerpoint/2010/main" val="2098325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12621D8-2CC8-C84E-9737-43808E427A3D}" type="slidenum">
              <a:rPr lang="de-DE" smtClean="0"/>
              <a:t>49</a:t>
            </a:fld>
            <a:endParaRPr lang="de-DE"/>
          </a:p>
        </p:txBody>
      </p:sp>
    </p:spTree>
    <p:extLst>
      <p:ext uri="{BB962C8B-B14F-4D97-AF65-F5344CB8AC3E}">
        <p14:creationId xmlns:p14="http://schemas.microsoft.com/office/powerpoint/2010/main" val="3240875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6</a:t>
            </a:fld>
            <a:endParaRPr lang="de-DE"/>
          </a:p>
        </p:txBody>
      </p:sp>
    </p:spTree>
    <p:extLst>
      <p:ext uri="{BB962C8B-B14F-4D97-AF65-F5344CB8AC3E}">
        <p14:creationId xmlns:p14="http://schemas.microsoft.com/office/powerpoint/2010/main" val="1192914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7</a:t>
            </a:fld>
            <a:endParaRPr lang="de-DE"/>
          </a:p>
        </p:txBody>
      </p:sp>
    </p:spTree>
    <p:extLst>
      <p:ext uri="{BB962C8B-B14F-4D97-AF65-F5344CB8AC3E}">
        <p14:creationId xmlns:p14="http://schemas.microsoft.com/office/powerpoint/2010/main" val="1836325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8</a:t>
            </a:fld>
            <a:endParaRPr lang="de-DE"/>
          </a:p>
        </p:txBody>
      </p:sp>
    </p:spTree>
    <p:extLst>
      <p:ext uri="{BB962C8B-B14F-4D97-AF65-F5344CB8AC3E}">
        <p14:creationId xmlns:p14="http://schemas.microsoft.com/office/powerpoint/2010/main" val="1520931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9</a:t>
            </a:fld>
            <a:endParaRPr lang="de-DE"/>
          </a:p>
        </p:txBody>
      </p:sp>
    </p:spTree>
    <p:extLst>
      <p:ext uri="{BB962C8B-B14F-4D97-AF65-F5344CB8AC3E}">
        <p14:creationId xmlns:p14="http://schemas.microsoft.com/office/powerpoint/2010/main" val="831099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12621D8-2CC8-C84E-9737-43808E427A3D}" type="slidenum">
              <a:rPr lang="de-DE" smtClean="0"/>
              <a:t>10</a:t>
            </a:fld>
            <a:endParaRPr lang="de-DE"/>
          </a:p>
        </p:txBody>
      </p:sp>
    </p:spTree>
    <p:extLst>
      <p:ext uri="{BB962C8B-B14F-4D97-AF65-F5344CB8AC3E}">
        <p14:creationId xmlns:p14="http://schemas.microsoft.com/office/powerpoint/2010/main" val="8601574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png"/><Relationship Id="rId9"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de-DE"/>
              <a:t>Mastertitelformat bearbeiten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smtClean="0"/>
              <a:t>10/31/24</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079665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451134-643C-CBA1-F2D9-DD40994C4192}"/>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548D093D-F4B7-8F7D-852C-F44D94D058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52993D7-8E0A-4AEA-55F3-754F3AF66EAA}"/>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20AA0C3F-6687-46BF-8331-752EF76D6F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FACEC2D5-9C68-866D-F6A5-3091561608A4}"/>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2BF8F59-BD90-6AD4-A4F2-E3280BF8FC53}"/>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8" name="Fußzeilenplatzhalter 7">
            <a:extLst>
              <a:ext uri="{FF2B5EF4-FFF2-40B4-BE49-F238E27FC236}">
                <a16:creationId xmlns:a16="http://schemas.microsoft.com/office/drawing/2014/main" id="{3E5964FF-2FB7-7C04-8529-F08927EC724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05B988FC-F77D-3EED-E990-7AC66D881AB5}"/>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82247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0858F-E0A0-F58C-03B9-BA6B5F670A0B}"/>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6D37911-9800-A794-E54A-025E6344D492}"/>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4" name="Fußzeilenplatzhalter 3">
            <a:extLst>
              <a:ext uri="{FF2B5EF4-FFF2-40B4-BE49-F238E27FC236}">
                <a16:creationId xmlns:a16="http://schemas.microsoft.com/office/drawing/2014/main" id="{5436136B-898C-ED8C-EBFF-99109BE7FB58}"/>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BA881C62-7621-7FC0-C171-F6AB7558E41D}"/>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552341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7D48A25D-57C7-CDDB-19BA-778BCC02A914}"/>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3" name="Fußzeilenplatzhalter 2">
            <a:extLst>
              <a:ext uri="{FF2B5EF4-FFF2-40B4-BE49-F238E27FC236}">
                <a16:creationId xmlns:a16="http://schemas.microsoft.com/office/drawing/2014/main" id="{192706CB-E7BB-6445-4FB1-738AD745511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AF7125FB-5BC4-E1A4-4710-A93EE5377486}"/>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3170720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7B4C68-9D38-402A-994E-B0A9E5B4192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E88011AD-F952-7661-D7B2-BC5638F45F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BEE40242-6100-D423-FDD7-C4E6450358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D5F7B8B-A96F-98EF-AEEB-BF62C6D13EBB}"/>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6" name="Fußzeilenplatzhalter 5">
            <a:extLst>
              <a:ext uri="{FF2B5EF4-FFF2-40B4-BE49-F238E27FC236}">
                <a16:creationId xmlns:a16="http://schemas.microsoft.com/office/drawing/2014/main" id="{5E2483DD-4AD1-BC8F-B219-D6266839765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CDDDD17-5310-3825-8369-4AC3D8DE58E5}"/>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3410936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98F32C-0B25-7C0E-A234-FAB345A6110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30F6D733-6692-6C45-9D97-524A43F8EB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3A0C08CC-54F7-1279-1571-AE80A78383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C45E471-96EC-A883-501B-B7D7408704AC}"/>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6" name="Fußzeilenplatzhalter 5">
            <a:extLst>
              <a:ext uri="{FF2B5EF4-FFF2-40B4-BE49-F238E27FC236}">
                <a16:creationId xmlns:a16="http://schemas.microsoft.com/office/drawing/2014/main" id="{DF1C7A40-3B3B-E35B-8A70-2EB93DFD7EB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A7DA2A7-DE18-210C-A2F6-C3C551626EEF}"/>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2714655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2FB6E9-893C-5654-9A92-AFA15BCBFCA2}"/>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BDFD52F1-8664-8A1D-9295-CEF4491286BE}"/>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7BA0DCF-BFED-5D59-5E70-6C986DA655CB}"/>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5" name="Fußzeilenplatzhalter 4">
            <a:extLst>
              <a:ext uri="{FF2B5EF4-FFF2-40B4-BE49-F238E27FC236}">
                <a16:creationId xmlns:a16="http://schemas.microsoft.com/office/drawing/2014/main" id="{00275B00-3220-63DC-D676-F9F72A045BC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CF6162B-AC90-2CE7-BBB1-986CB2BB51E0}"/>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718535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1AA1647E-4845-2EC5-AFBD-01F296AD048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D822F44C-4A66-5D23-662B-6522EF546A88}"/>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36819DF-F48B-2BFF-7959-652044785747}"/>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5" name="Fußzeilenplatzhalter 4">
            <a:extLst>
              <a:ext uri="{FF2B5EF4-FFF2-40B4-BE49-F238E27FC236}">
                <a16:creationId xmlns:a16="http://schemas.microsoft.com/office/drawing/2014/main" id="{EB0C3495-06E2-7A47-97DC-F34DEC11099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BABE73A-B32F-6A81-21FD-ABABBA51C8D9}"/>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21709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iteratu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054D0F-9003-4114-DFE2-6910F094E516}"/>
              </a:ext>
            </a:extLst>
          </p:cNvPr>
          <p:cNvSpPr>
            <a:spLocks noGrp="1"/>
          </p:cNvSpPr>
          <p:nvPr>
            <p:ph type="title"/>
          </p:nvPr>
        </p:nvSpPr>
        <p:spPr>
          <a:xfrm>
            <a:off x="622800" y="147599"/>
            <a:ext cx="10072800" cy="1641600"/>
          </a:xfrm>
        </p:spPr>
        <p:txBody>
          <a:bodyPr anchor="b" anchorCtr="0">
            <a:normAutofit/>
          </a:bodyPr>
          <a:lstStyle>
            <a:lvl1pPr>
              <a:defRPr sz="3200">
                <a:latin typeface="Tw Cen MT" panose="020B0602020104020603" pitchFamily="34" charset="0"/>
              </a:defRPr>
            </a:lvl1pPr>
          </a:lstStyle>
          <a:p>
            <a:r>
              <a:rPr lang="de-DE" dirty="0"/>
              <a:t>Mastertitelformat bearbeiten</a:t>
            </a:r>
            <a:endParaRPr lang="en-GB" dirty="0"/>
          </a:p>
        </p:txBody>
      </p:sp>
      <p:sp>
        <p:nvSpPr>
          <p:cNvPr id="10" name="Textplatzhalter 9">
            <a:extLst>
              <a:ext uri="{FF2B5EF4-FFF2-40B4-BE49-F238E27FC236}">
                <a16:creationId xmlns:a16="http://schemas.microsoft.com/office/drawing/2014/main" id="{B71D3330-A33D-C55A-033C-60273E1B7ADB}"/>
              </a:ext>
            </a:extLst>
          </p:cNvPr>
          <p:cNvSpPr>
            <a:spLocks noGrp="1"/>
          </p:cNvSpPr>
          <p:nvPr>
            <p:ph type="body" sz="quarter" idx="10"/>
          </p:nvPr>
        </p:nvSpPr>
        <p:spPr>
          <a:xfrm>
            <a:off x="622300" y="2095200"/>
            <a:ext cx="10072800" cy="4071600"/>
          </a:xfrm>
        </p:spPr>
        <p:txBody>
          <a:bodyPr>
            <a:noAutofit/>
          </a:bodyPr>
          <a:lstStyle>
            <a:lvl1pPr marL="361950" indent="-361950">
              <a:spcBef>
                <a:spcPts val="0"/>
              </a:spcBef>
              <a:buNone/>
              <a:defRPr sz="1200">
                <a:latin typeface="Tw Cen MT" panose="020B0602020104020603" pitchFamily="34" charset="0"/>
              </a:defRPr>
            </a:lvl1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pic>
        <p:nvPicPr>
          <p:cNvPr id="4" name="Picture 6" descr="Wissen schafft Zukunft: Leibniz-Institut für die Pädagogik der  Naturwissenschaften und Mathematik">
            <a:extLst>
              <a:ext uri="{FF2B5EF4-FFF2-40B4-BE49-F238E27FC236}">
                <a16:creationId xmlns:a16="http://schemas.microsoft.com/office/drawing/2014/main" id="{0C37D5E9-E2E0-840E-83BB-C7E0B9B4DE05}"/>
              </a:ext>
            </a:extLst>
          </p:cNvPr>
          <p:cNvPicPr>
            <a:picLocks noChangeAspect="1"/>
          </p:cNvPicPr>
          <p:nvPr/>
        </p:nvPicPr>
        <p:blipFill rotWithShape="1">
          <a:blip r:embed="rId2">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5" name="Grafik 4" descr="banerji-lab">
            <a:extLst>
              <a:ext uri="{FF2B5EF4-FFF2-40B4-BE49-F238E27FC236}">
                <a16:creationId xmlns:a16="http://schemas.microsoft.com/office/drawing/2014/main" id="{AA7C0410-FA4E-2663-65AF-21656DAEF3A2}"/>
              </a:ext>
            </a:extLst>
          </p:cNvPr>
          <p:cNvPicPr>
            <a:picLocks noChangeAspect="1"/>
          </p:cNvPicPr>
          <p:nvPr/>
        </p:nvPicPr>
        <p:blipFill rotWithShape="1">
          <a:blip r:embed="rId3">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6" name="Picture 8" descr="Technische Universität München (TUM) Logo Download - AI - All Vector Logo">
            <a:extLst>
              <a:ext uri="{FF2B5EF4-FFF2-40B4-BE49-F238E27FC236}">
                <a16:creationId xmlns:a16="http://schemas.microsoft.com/office/drawing/2014/main" id="{E1130ABC-23D3-0CF3-F36D-A58C163BA2B4}"/>
              </a:ext>
            </a:extLst>
          </p:cNvPr>
          <p:cNvPicPr>
            <a:picLocks noChangeAspect="1"/>
          </p:cNvPicPr>
          <p:nvPr/>
        </p:nvPicPr>
        <p:blipFill rotWithShape="1">
          <a:blip r:embed="rId4">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7" name="Grafik 6" descr="Ein Bild, das Text, Schrift, Logo, Screenshot enthält.&#10;&#10;Automatisch generierte Beschreibung">
            <a:extLst>
              <a:ext uri="{FF2B5EF4-FFF2-40B4-BE49-F238E27FC236}">
                <a16:creationId xmlns:a16="http://schemas.microsoft.com/office/drawing/2014/main" id="{ABE50196-7B75-5B7E-3EB4-52CD27FD9767}"/>
              </a:ext>
            </a:extLst>
          </p:cNvPr>
          <p:cNvPicPr>
            <a:picLocks noChangeAspect="1"/>
          </p:cNvPicPr>
          <p:nvPr/>
        </p:nvPicPr>
        <p:blipFill>
          <a:blip r:embed="rId5"/>
          <a:stretch>
            <a:fillRect/>
          </a:stretch>
        </p:blipFill>
        <p:spPr>
          <a:xfrm>
            <a:off x="8350602" y="15515"/>
            <a:ext cx="897648" cy="636810"/>
          </a:xfrm>
          <a:prstGeom prst="rect">
            <a:avLst/>
          </a:prstGeom>
        </p:spPr>
      </p:pic>
      <p:pic>
        <p:nvPicPr>
          <p:cNvPr id="8" name="Grafik 7" descr="Ein Bild, das Text, Schrift, Symbol, Flagge enthält.&#10;&#10;Automatisch generierte Beschreibung">
            <a:extLst>
              <a:ext uri="{FF2B5EF4-FFF2-40B4-BE49-F238E27FC236}">
                <a16:creationId xmlns:a16="http://schemas.microsoft.com/office/drawing/2014/main" id="{89A6C82E-5A8D-95B5-A11C-D78F5AEF882F}"/>
              </a:ext>
            </a:extLst>
          </p:cNvPr>
          <p:cNvPicPr>
            <a:picLocks noChangeAspect="1"/>
          </p:cNvPicPr>
          <p:nvPr/>
        </p:nvPicPr>
        <p:blipFill>
          <a:blip r:embed="rId6"/>
          <a:stretch>
            <a:fillRect/>
          </a:stretch>
        </p:blipFill>
        <p:spPr>
          <a:xfrm>
            <a:off x="7552034" y="28971"/>
            <a:ext cx="657829" cy="661403"/>
          </a:xfrm>
          <a:prstGeom prst="rect">
            <a:avLst/>
          </a:prstGeom>
        </p:spPr>
      </p:pic>
      <p:pic>
        <p:nvPicPr>
          <p:cNvPr id="9" name="Grafik 8" descr="Ein Bild, das Text, Schrift, Symbol, Screenshot enthält.&#10;&#10;Automatisch generierte Beschreibung">
            <a:extLst>
              <a:ext uri="{FF2B5EF4-FFF2-40B4-BE49-F238E27FC236}">
                <a16:creationId xmlns:a16="http://schemas.microsoft.com/office/drawing/2014/main" id="{E9B1095F-7FEF-1BBF-DC38-AB8199790674}"/>
              </a:ext>
            </a:extLst>
          </p:cNvPr>
          <p:cNvPicPr>
            <a:picLocks noChangeAspect="1"/>
          </p:cNvPicPr>
          <p:nvPr/>
        </p:nvPicPr>
        <p:blipFill>
          <a:blip r:embed="rId7"/>
          <a:stretch>
            <a:fillRect/>
          </a:stretch>
        </p:blipFill>
        <p:spPr>
          <a:xfrm>
            <a:off x="5928951" y="0"/>
            <a:ext cx="1491934" cy="557074"/>
          </a:xfrm>
          <a:prstGeom prst="rect">
            <a:avLst/>
          </a:prstGeom>
        </p:spPr>
      </p:pic>
      <p:pic>
        <p:nvPicPr>
          <p:cNvPr id="11" name="Grafik 10" descr="Ein Bild, das Screenshot, Text, Design enthält.&#10;&#10;Automatisch generierte Beschreibung">
            <a:extLst>
              <a:ext uri="{FF2B5EF4-FFF2-40B4-BE49-F238E27FC236}">
                <a16:creationId xmlns:a16="http://schemas.microsoft.com/office/drawing/2014/main" id="{D92376EF-4432-96F7-18F2-E4A57A9E9770}"/>
              </a:ext>
            </a:extLst>
          </p:cNvPr>
          <p:cNvPicPr>
            <a:picLocks noChangeAspect="1"/>
          </p:cNvPicPr>
          <p:nvPr/>
        </p:nvPicPr>
        <p:blipFill rotWithShape="1">
          <a:blip r:embed="rId8">
            <a:extLst>
              <a:ext uri="{28A0092B-C50C-407E-A947-70E740481C1C}">
                <a14:useLocalDpi xmlns:a14="http://schemas.microsoft.com/office/drawing/2010/main" val="0"/>
              </a:ext>
            </a:extLst>
          </a:blip>
          <a:srcRect l="-45" t="33673" r="45" b="39146"/>
          <a:stretch/>
        </p:blipFill>
        <p:spPr bwMode="auto">
          <a:xfrm>
            <a:off x="1945840" y="-46494"/>
            <a:ext cx="3974513" cy="748845"/>
          </a:xfrm>
          <a:prstGeom prst="rect">
            <a:avLst/>
          </a:prstGeom>
          <a:ln>
            <a:noFill/>
          </a:ln>
          <a:extLst>
            <a:ext uri="{53640926-AAD7-44D8-BBD7-CCE9431645EC}">
              <a14:shadowObscured xmlns:a14="http://schemas.microsoft.com/office/drawing/2010/main"/>
            </a:ext>
          </a:extLst>
        </p:spPr>
      </p:pic>
      <p:cxnSp>
        <p:nvCxnSpPr>
          <p:cNvPr id="12" name="Gerade Verbindung 14">
            <a:extLst>
              <a:ext uri="{FF2B5EF4-FFF2-40B4-BE49-F238E27FC236}">
                <a16:creationId xmlns:a16="http://schemas.microsoft.com/office/drawing/2014/main" id="{2C9AB841-5E94-E0F5-3196-C8F433E26BE9}"/>
              </a:ext>
            </a:extLst>
          </p:cNvPr>
          <p:cNvCxnSpPr>
            <a:cxnSpLocks/>
          </p:cNvCxnSpPr>
          <p:nvPr/>
        </p:nvCxnSpPr>
        <p:spPr>
          <a:xfrm>
            <a:off x="-162234" y="958645"/>
            <a:ext cx="10722077" cy="0"/>
          </a:xfrm>
          <a:prstGeom prst="line">
            <a:avLst/>
          </a:prstGeom>
          <a:ln>
            <a:solidFill>
              <a:srgbClr val="03869E"/>
            </a:solidFill>
          </a:ln>
        </p:spPr>
        <p:style>
          <a:lnRef idx="3">
            <a:schemeClr val="accent1"/>
          </a:lnRef>
          <a:fillRef idx="0">
            <a:schemeClr val="accent1"/>
          </a:fillRef>
          <a:effectRef idx="2">
            <a:schemeClr val="accent1"/>
          </a:effectRef>
          <a:fontRef idx="minor">
            <a:schemeClr val="tx1"/>
          </a:fontRef>
        </p:style>
      </p:cxnSp>
      <p:pic>
        <p:nvPicPr>
          <p:cNvPr id="13" name="Grafik 12" descr="Ein Bild, das Farbigkeit, Grafiken, Reihe, Kunst enthält.&#10;&#10;Automatisch generierte Beschreibung">
            <a:extLst>
              <a:ext uri="{FF2B5EF4-FFF2-40B4-BE49-F238E27FC236}">
                <a16:creationId xmlns:a16="http://schemas.microsoft.com/office/drawing/2014/main" id="{CF9A1E9A-2C74-4702-8660-3BA366ABCAA2}"/>
              </a:ext>
            </a:extLst>
          </p:cNvPr>
          <p:cNvPicPr>
            <a:picLocks noChangeAspect="1"/>
          </p:cNvPicPr>
          <p:nvPr/>
        </p:nvPicPr>
        <p:blipFill>
          <a:blip r:embed="rId9"/>
          <a:stretch>
            <a:fillRect/>
          </a:stretch>
        </p:blipFill>
        <p:spPr>
          <a:xfrm>
            <a:off x="9790726" y="-31747"/>
            <a:ext cx="2430770" cy="2430770"/>
          </a:xfrm>
          <a:prstGeom prst="rect">
            <a:avLst/>
          </a:prstGeom>
        </p:spPr>
      </p:pic>
      <p:sp>
        <p:nvSpPr>
          <p:cNvPr id="14" name="Pfeil nach rechts 19">
            <a:hlinkClick r:id="" action="ppaction://hlinkshowjump?jump=nextslide"/>
            <a:extLst>
              <a:ext uri="{FF2B5EF4-FFF2-40B4-BE49-F238E27FC236}">
                <a16:creationId xmlns:a16="http://schemas.microsoft.com/office/drawing/2014/main" id="{2661AE04-DCFA-7267-A9BE-91AE4EB80EDB}"/>
              </a:ext>
            </a:extLst>
          </p:cNvPr>
          <p:cNvSpPr/>
          <p:nvPr/>
        </p:nvSpPr>
        <p:spPr>
          <a:xfrm>
            <a:off x="11310321" y="85807"/>
            <a:ext cx="801917" cy="769590"/>
          </a:xfrm>
          <a:prstGeom prst="rightArrow">
            <a:avLst/>
          </a:prstGeom>
          <a:solidFill>
            <a:srgbClr val="03869E"/>
          </a:solidFill>
          <a:ln>
            <a:solidFill>
              <a:srgbClr val="0386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069573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Panoramabild mit Beschriftung">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de-DE"/>
              <a:t>Bild durch Klicken auf Symbol hinzufügen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10/31/24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57795893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reserve="1">
  <p:cSld name="Nur Titel">
    <p:bg>
      <p:bgPr>
        <a:solidFill>
          <a:srgbClr val="FA62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10/31/24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304681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Panoramabild mit Beschriftung">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de-DE"/>
              <a:t>Bild durch Klicken auf Symbol hinzufügen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smtClean="0"/>
              <a:t>10/31/24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221835931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obj"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idx="1"/>
          </p:nvPr>
        </p:nvSpPr>
        <p:spPr bwMode="auto"/>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D9D3F698-4351-44F7-B201-CD5C065BFD43}" type="datetimeFigureOut">
              <a:rPr lang="de-DE"/>
              <a:t>31.10.24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F8FE25AC-F020-4C4D-A88A-3C8055964B0B}" type="slidenum">
              <a:rPr lang="de-DE"/>
              <a:t>‹Nr.›</a:t>
            </a:fld>
            <a:endParaRPr lang="de-DE"/>
          </a:p>
        </p:txBody>
      </p:sp>
    </p:spTree>
    <p:extLst>
      <p:ext uri="{BB962C8B-B14F-4D97-AF65-F5344CB8AC3E}">
        <p14:creationId xmlns:p14="http://schemas.microsoft.com/office/powerpoint/2010/main" val="1725113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365125"/>
            <a:ext cx="10515600" cy="1325563"/>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839788" y="2505074"/>
            <a:ext cx="515778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5183188"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6"/>
          <p:cNvSpPr>
            <a:spLocks noGrp="1"/>
          </p:cNvSpPr>
          <p:nvPr>
            <p:ph type="dt" sz="half" idx="10"/>
          </p:nvPr>
        </p:nvSpPr>
        <p:spPr bwMode="auto"/>
        <p:txBody>
          <a:bodyPr/>
          <a:lstStyle/>
          <a:p>
            <a:pPr>
              <a:defRPr/>
            </a:pPr>
            <a:fld id="{D9D3F698-4351-44F7-B201-CD5C065BFD43}" type="datetimeFigureOut">
              <a:rPr lang="de-DE"/>
              <a:t>31.10.24</a:t>
            </a:fld>
            <a:endParaRPr lang="de-DE"/>
          </a:p>
        </p:txBody>
      </p:sp>
      <p:sp>
        <p:nvSpPr>
          <p:cNvPr id="8" name="Fußzeilenplatzhalter 7"/>
          <p:cNvSpPr>
            <a:spLocks noGrp="1"/>
          </p:cNvSpPr>
          <p:nvPr>
            <p:ph type="ftr" sz="quarter" idx="11"/>
          </p:nvPr>
        </p:nvSpPr>
        <p:spPr bwMode="auto"/>
        <p:txBody>
          <a:bodyPr/>
          <a:lstStyle/>
          <a:p>
            <a:pPr>
              <a:defRPr/>
            </a:pPr>
            <a:endParaRPr lang="de-DE"/>
          </a:p>
        </p:txBody>
      </p:sp>
      <p:sp>
        <p:nvSpPr>
          <p:cNvPr id="9" name="Foliennummernplatzhalter 8"/>
          <p:cNvSpPr>
            <a:spLocks noGrp="1"/>
          </p:cNvSpPr>
          <p:nvPr>
            <p:ph type="sldNum" sz="quarter" idx="12"/>
          </p:nvPr>
        </p:nvSpPr>
        <p:spPr bwMode="auto"/>
        <p:txBody>
          <a:bodyPr/>
          <a:lstStyle/>
          <a:p>
            <a:pPr>
              <a:defRPr/>
            </a:pPr>
            <a:fld id="{F8FE25AC-F020-4C4D-A88A-3C8055964B0B}" type="slidenum">
              <a:rPr lang="de-DE"/>
              <a:t>‹Nr.›</a:t>
            </a:fld>
            <a:endParaRPr lang="de-DE"/>
          </a:p>
        </p:txBody>
      </p:sp>
    </p:spTree>
    <p:extLst>
      <p:ext uri="{BB962C8B-B14F-4D97-AF65-F5344CB8AC3E}">
        <p14:creationId xmlns:p14="http://schemas.microsoft.com/office/powerpoint/2010/main" val="1555049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9EA8BB-CCD8-7CB2-FBF8-7458DF04D55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40F7AD15-C4D5-4125-9A3C-0092A302F1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D3A1D93F-8463-75A8-741E-62C310F6A9CA}"/>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5" name="Fußzeilenplatzhalter 4">
            <a:extLst>
              <a:ext uri="{FF2B5EF4-FFF2-40B4-BE49-F238E27FC236}">
                <a16:creationId xmlns:a16="http://schemas.microsoft.com/office/drawing/2014/main" id="{F9ECFD45-6876-9F08-73E5-E7F478AED63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F910352-FA1F-C6DA-2359-49F44DAF79C2}"/>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213829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F99D1C-C391-F3FE-39FE-CBF14568B642}"/>
              </a:ext>
            </a:extLst>
          </p:cNvPr>
          <p:cNvSpPr>
            <a:spLocks noGrp="1"/>
          </p:cNvSpPr>
          <p:nvPr>
            <p:ph type="title"/>
          </p:nvPr>
        </p:nvSpPr>
        <p:spPr/>
        <p:txBody>
          <a:bodyPr/>
          <a:lstStyle/>
          <a:p>
            <a:r>
              <a:rPr lang="de-DE" dirty="0"/>
              <a:t>Mastertitelformat bearbeiten</a:t>
            </a:r>
          </a:p>
        </p:txBody>
      </p:sp>
      <p:sp>
        <p:nvSpPr>
          <p:cNvPr id="3" name="Inhaltsplatzhalter 2">
            <a:extLst>
              <a:ext uri="{FF2B5EF4-FFF2-40B4-BE49-F238E27FC236}">
                <a16:creationId xmlns:a16="http://schemas.microsoft.com/office/drawing/2014/main" id="{F0E6CED1-0C66-0039-6B8D-445FEB608304}"/>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45BE714-992A-E3ED-7320-F8C4E58D746D}"/>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5" name="Fußzeilenplatzhalter 4">
            <a:extLst>
              <a:ext uri="{FF2B5EF4-FFF2-40B4-BE49-F238E27FC236}">
                <a16:creationId xmlns:a16="http://schemas.microsoft.com/office/drawing/2014/main" id="{D0451343-43D3-C221-E927-3B8D167283E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B695DEF-B528-B7CD-C55B-728EF2E3E2CA}"/>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212462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E53B5D-D9B3-5B71-4903-BFB3BD330CF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5AB59481-D335-023F-4E97-7CAADB7A75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34E4F6EE-47B4-D566-1108-0A8DADE25F8A}"/>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5" name="Fußzeilenplatzhalter 4">
            <a:extLst>
              <a:ext uri="{FF2B5EF4-FFF2-40B4-BE49-F238E27FC236}">
                <a16:creationId xmlns:a16="http://schemas.microsoft.com/office/drawing/2014/main" id="{1DAD272E-7B16-B702-80D0-3517C5CF577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3F32651-9F70-E447-E057-611D31C6A4C4}"/>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1884530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A16A43-28E1-A1EA-477B-5E1893B87D3F}"/>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9E3334D-8D9A-9A67-6093-4E44893AAE3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05C3AEB5-7F53-BA38-0F0B-9B76599FD31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CF823824-C0CE-676A-B294-3F65279F7AB8}"/>
              </a:ext>
            </a:extLst>
          </p:cNvPr>
          <p:cNvSpPr>
            <a:spLocks noGrp="1"/>
          </p:cNvSpPr>
          <p:nvPr>
            <p:ph type="dt" sz="half" idx="10"/>
          </p:nvPr>
        </p:nvSpPr>
        <p:spPr/>
        <p:txBody>
          <a:bodyPr/>
          <a:lstStyle/>
          <a:p>
            <a:fld id="{8B1FC477-7E88-1E41-AEC5-C850A8D68578}" type="datetimeFigureOut">
              <a:rPr lang="de-DE" smtClean="0"/>
              <a:t>31.10.24</a:t>
            </a:fld>
            <a:endParaRPr lang="de-DE"/>
          </a:p>
        </p:txBody>
      </p:sp>
      <p:sp>
        <p:nvSpPr>
          <p:cNvPr id="6" name="Fußzeilenplatzhalter 5">
            <a:extLst>
              <a:ext uri="{FF2B5EF4-FFF2-40B4-BE49-F238E27FC236}">
                <a16:creationId xmlns:a16="http://schemas.microsoft.com/office/drawing/2014/main" id="{68B896EB-4C3D-4973-DBDD-D3DA343CCBB7}"/>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2630042-B5ED-95C9-4B8E-0CEC17D3417A}"/>
              </a:ext>
            </a:extLst>
          </p:cNvPr>
          <p:cNvSpPr>
            <a:spLocks noGrp="1"/>
          </p:cNvSpPr>
          <p:nvPr>
            <p:ph type="sldNum" sz="quarter" idx="12"/>
          </p:nvPr>
        </p:nvSpPr>
        <p:spPr/>
        <p:txBody>
          <a:bodyPr/>
          <a:lstStyle/>
          <a:p>
            <a:fld id="{A90D424A-4823-2A40-84BB-EE3D5642A292}" type="slidenum">
              <a:rPr lang="de-DE" smtClean="0"/>
              <a:t>‹Nr.›</a:t>
            </a:fld>
            <a:endParaRPr lang="de-DE"/>
          </a:p>
        </p:txBody>
      </p:sp>
    </p:spTree>
    <p:extLst>
      <p:ext uri="{BB962C8B-B14F-4D97-AF65-F5344CB8AC3E}">
        <p14:creationId xmlns:p14="http://schemas.microsoft.com/office/powerpoint/2010/main" val="28559603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7">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10/31/24</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955491874"/>
      </p:ext>
    </p:extLst>
  </p:cSld>
  <p:clrMap bg1="dk1" tx1="lt1" bg2="dk2" tx2="lt2" accent1="accent1" accent2="accent2" accent3="accent3" accent4="accent4" accent5="accent5" accent6="accent6" hlink="hlink" folHlink="folHlink"/>
  <p:sldLayoutIdLst>
    <p:sldLayoutId id="2147483706" r:id="rId1"/>
    <p:sldLayoutId id="2147483711" r:id="rId2"/>
    <p:sldLayoutId id="2147483715" r:id="rId3"/>
    <p:sldLayoutId id="2147483728" r:id="rId4"/>
    <p:sldLayoutId id="2147483729" r:id="rId5"/>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FABAB02-2302-3A9B-1729-C6FFDE709E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660D6B-75B2-3647-03FA-82D0E53B12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994BF5A-0C45-F89F-68D8-BB80B803EC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1FC477-7E88-1E41-AEC5-C850A8D68578}" type="datetimeFigureOut">
              <a:rPr lang="de-DE" smtClean="0"/>
              <a:t>31.10.24</a:t>
            </a:fld>
            <a:endParaRPr lang="de-DE"/>
          </a:p>
        </p:txBody>
      </p:sp>
      <p:sp>
        <p:nvSpPr>
          <p:cNvPr id="5" name="Fußzeilenplatzhalter 4">
            <a:extLst>
              <a:ext uri="{FF2B5EF4-FFF2-40B4-BE49-F238E27FC236}">
                <a16:creationId xmlns:a16="http://schemas.microsoft.com/office/drawing/2014/main" id="{168478C9-05DD-876C-6312-64B309CA09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2371A6B4-BE8F-7399-124B-6B217ADBB5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0D424A-4823-2A40-84BB-EE3D5642A292}" type="slidenum">
              <a:rPr lang="de-DE" smtClean="0"/>
              <a:t>‹Nr.›</a:t>
            </a:fld>
            <a:endParaRPr lang="de-DE"/>
          </a:p>
        </p:txBody>
      </p:sp>
    </p:spTree>
    <p:extLst>
      <p:ext uri="{BB962C8B-B14F-4D97-AF65-F5344CB8AC3E}">
        <p14:creationId xmlns:p14="http://schemas.microsoft.com/office/powerpoint/2010/main" val="367582488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30" r:id="rId12"/>
    <p:sldLayoutId id="214748373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slide" Target="slide11.xml"/><Relationship Id="rId18" Type="http://schemas.openxmlformats.org/officeDocument/2006/relationships/slide" Target="slide15.xml"/><Relationship Id="rId3" Type="http://schemas.openxmlformats.org/officeDocument/2006/relationships/image" Target="../media/image3.jpeg"/><Relationship Id="rId21" Type="http://schemas.openxmlformats.org/officeDocument/2006/relationships/image" Target="../media/image20.svg"/><Relationship Id="rId7" Type="http://schemas.openxmlformats.org/officeDocument/2006/relationships/slide" Target="slide5.xml"/><Relationship Id="rId12" Type="http://schemas.openxmlformats.org/officeDocument/2006/relationships/image" Target="../media/image11.png"/><Relationship Id="rId17" Type="http://schemas.openxmlformats.org/officeDocument/2006/relationships/slide" Target="slide16.xml"/><Relationship Id="rId2" Type="http://schemas.openxmlformats.org/officeDocument/2006/relationships/notesSlide" Target="../notesSlides/notesSlide9.xml"/><Relationship Id="rId16" Type="http://schemas.openxmlformats.org/officeDocument/2006/relationships/slide" Target="slide14.xml"/><Relationship Id="rId20"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slide" Target="slide18.xml"/><Relationship Id="rId11" Type="http://schemas.openxmlformats.org/officeDocument/2006/relationships/image" Target="../media/image9.png"/><Relationship Id="rId5" Type="http://schemas.openxmlformats.org/officeDocument/2006/relationships/image" Target="../media/image5.png"/><Relationship Id="rId15" Type="http://schemas.openxmlformats.org/officeDocument/2006/relationships/slide" Target="slide13.xml"/><Relationship Id="rId10" Type="http://schemas.openxmlformats.org/officeDocument/2006/relationships/image" Target="../media/image8.png"/><Relationship Id="rId19" Type="http://schemas.openxmlformats.org/officeDocument/2006/relationships/slide" Target="slide17.xml"/><Relationship Id="rId4" Type="http://schemas.openxmlformats.org/officeDocument/2006/relationships/image" Target="../media/image4.png"/><Relationship Id="rId9" Type="http://schemas.openxmlformats.org/officeDocument/2006/relationships/image" Target="../media/image7.png"/><Relationship Id="rId14" Type="http://schemas.openxmlformats.org/officeDocument/2006/relationships/slide" Target="slide12.xml"/></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4.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hyperlink" Target="https://www.youtube.com/watch?v=PDwV0oIuK0w"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hyperlink" Target="https://www.youtube.com/watch?v=URJ1NhqPU-M&amp;t=123s"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2.jpg"/><Relationship Id="rId18" Type="http://schemas.openxmlformats.org/officeDocument/2006/relationships/hyperlink" Target="https://unterrichten.zum.de/wiki/Benutzer:BirgitLachner/Chemie-Buch_I_zum_Lehrplan_in_Rheinland-Pfalz/Salz_-_ein_allt%C3%A4glicher_Stoff_und_seine_Eigenschaften/Untersuchung_der_Eigenschaften_von_Kochsalz" TargetMode="External"/><Relationship Id="rId3" Type="http://schemas.openxmlformats.org/officeDocument/2006/relationships/image" Target="../media/image3.jpeg"/><Relationship Id="rId21" Type="http://schemas.openxmlformats.org/officeDocument/2006/relationships/image" Target="../media/image19.png"/><Relationship Id="rId7" Type="http://schemas.openxmlformats.org/officeDocument/2006/relationships/image" Target="../media/image6.jpg"/><Relationship Id="rId12" Type="http://schemas.openxmlformats.org/officeDocument/2006/relationships/slide" Target="slide19.xml"/><Relationship Id="rId17" Type="http://schemas.openxmlformats.org/officeDocument/2006/relationships/image" Target="../media/image24.png"/><Relationship Id="rId2" Type="http://schemas.openxmlformats.org/officeDocument/2006/relationships/notesSlide" Target="../notesSlides/notesSlide17.xml"/><Relationship Id="rId16" Type="http://schemas.openxmlformats.org/officeDocument/2006/relationships/hyperlink" Target="https://pixabay.com/vectors/hammer-tool-construction-equipment-1295020/" TargetMode="External"/><Relationship Id="rId20" Type="http://schemas.openxmlformats.org/officeDocument/2006/relationships/hyperlink" Target="https://www.wikidoc.org/index.php/Solution" TargetMode="Externa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23.png"/><Relationship Id="rId10" Type="http://schemas.openxmlformats.org/officeDocument/2006/relationships/image" Target="../media/image9.png"/><Relationship Id="rId19" Type="http://schemas.openxmlformats.org/officeDocument/2006/relationships/image" Target="../media/image25.jp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hyperlink" Target="https://kiwithek.kidsweb.at/index.php/NaCl" TargetMode="External"/><Relationship Id="rId22" Type="http://schemas.openxmlformats.org/officeDocument/2006/relationships/image" Target="../media/image20.sv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slide" Target="slide20.xml"/><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21.png"/><Relationship Id="rId2" Type="http://schemas.openxmlformats.org/officeDocument/2006/relationships/notesSlide" Target="../notesSlides/notesSlide18.xml"/><Relationship Id="rId16" Type="http://schemas.openxmlformats.org/officeDocument/2006/relationships/image" Target="../media/image27.svg"/><Relationship Id="rId1" Type="http://schemas.openxmlformats.org/officeDocument/2006/relationships/slideLayout" Target="../slideLayouts/slideLayout3.xml"/><Relationship Id="rId6" Type="http://schemas.openxmlformats.org/officeDocument/2006/relationships/slide" Target="slide21.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26.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slide" Target="slide49.xml"/></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8.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slide" Target="slide19.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slide" Target="slide19.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4.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slide" Target="slide44.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slide" Target="slide23.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slide" Target="slide22.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7.sv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29.png"/><Relationship Id="rId4" Type="http://schemas.openxmlformats.org/officeDocument/2006/relationships/image" Target="../media/image4.png"/><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4.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slide" Target="slide26.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slide" Target="slide28.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slide" Target="slide27.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8.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slide" Target="slide25.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slide" Target="slide25.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png"/><Relationship Id="rId18" Type="http://schemas.openxmlformats.org/officeDocument/2006/relationships/hyperlink" Target="https://www.youtube.com/watch?v=PF3vEbnMk9A&amp;pp=ygUTRWlnZW5zY2hhZnRlbiBTYWx6ZQ%3D%3D" TargetMode="External"/><Relationship Id="rId3" Type="http://schemas.openxmlformats.org/officeDocument/2006/relationships/video" Target="https://www.youtube.com/embed/O2ewhsFAArI?feature=oembed" TargetMode="External"/><Relationship Id="rId7" Type="http://schemas.openxmlformats.org/officeDocument/2006/relationships/image" Target="../media/image4.png"/><Relationship Id="rId12" Type="http://schemas.openxmlformats.org/officeDocument/2006/relationships/image" Target="../media/image8.png"/><Relationship Id="rId17" Type="http://schemas.openxmlformats.org/officeDocument/2006/relationships/image" Target="../media/image31.jpeg"/><Relationship Id="rId2" Type="http://schemas.openxmlformats.org/officeDocument/2006/relationships/video" Target="https://www.youtube.com/embed/PF3vEbnMk9A?feature=oembed" TargetMode="External"/><Relationship Id="rId16" Type="http://schemas.openxmlformats.org/officeDocument/2006/relationships/hyperlink" Target="https://www.youtube.com/watch?v=8cAGI1aFyZg&amp;pp=ygUTRWlnZW5zY2hhZnRlbiBTYWx6ZQ%3D%3D" TargetMode="External"/><Relationship Id="rId20" Type="http://schemas.openxmlformats.org/officeDocument/2006/relationships/hyperlink" Target="https://www.youtube.com/watch?v=O2ewhsFAArI&amp;pp=ygUNbMO2c2xpY2hrZWl0cg%3D%3D" TargetMode="External"/><Relationship Id="rId1" Type="http://schemas.openxmlformats.org/officeDocument/2006/relationships/video" Target="https://www.youtube.com/embed/8cAGI1aFyZg?feature=oembed" TargetMode="External"/><Relationship Id="rId6" Type="http://schemas.openxmlformats.org/officeDocument/2006/relationships/image" Target="../media/image3.jpeg"/><Relationship Id="rId11" Type="http://schemas.openxmlformats.org/officeDocument/2006/relationships/image" Target="../media/image7.png"/><Relationship Id="rId5" Type="http://schemas.openxmlformats.org/officeDocument/2006/relationships/notesSlide" Target="../notesSlides/notesSlide27.xml"/><Relationship Id="rId15" Type="http://schemas.openxmlformats.org/officeDocument/2006/relationships/image" Target="../media/image30.jpeg"/><Relationship Id="rId10" Type="http://schemas.openxmlformats.org/officeDocument/2006/relationships/image" Target="../media/image6.jpg"/><Relationship Id="rId19" Type="http://schemas.openxmlformats.org/officeDocument/2006/relationships/image" Target="../media/image32.jpeg"/><Relationship Id="rId4" Type="http://schemas.openxmlformats.org/officeDocument/2006/relationships/slideLayout" Target="../slideLayouts/slideLayout3.xml"/><Relationship Id="rId9" Type="http://schemas.openxmlformats.org/officeDocument/2006/relationships/slide" Target="slide25.xml"/><Relationship Id="rId14" Type="http://schemas.openxmlformats.org/officeDocument/2006/relationships/image" Target="../media/image11.png"/></Relationships>
</file>

<file path=ppt/slides/_rels/slide2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7.sv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3.png"/><Relationship Id="rId7" Type="http://schemas.openxmlformats.org/officeDocument/2006/relationships/image" Target="../media/image14.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jpeg"/><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3.xm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slide" Target="slide49.xml"/><Relationship Id="rId5" Type="http://schemas.openxmlformats.org/officeDocument/2006/relationships/image" Target="../media/image5.png"/><Relationship Id="rId10" Type="http://schemas.openxmlformats.org/officeDocument/2006/relationships/image" Target="../media/image2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4.svg"/><Relationship Id="rId18" Type="http://schemas.openxmlformats.org/officeDocument/2006/relationships/slide" Target="slide35.xml"/><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33.png"/><Relationship Id="rId17" Type="http://schemas.openxmlformats.org/officeDocument/2006/relationships/slide" Target="slide34.xml"/><Relationship Id="rId2" Type="http://schemas.openxmlformats.org/officeDocument/2006/relationships/notesSlide" Target="../notesSlides/notesSlide32.xml"/><Relationship Id="rId16" Type="http://schemas.openxmlformats.org/officeDocument/2006/relationships/slide" Target="slide37.xml"/><Relationship Id="rId1" Type="http://schemas.openxmlformats.org/officeDocument/2006/relationships/slideLayout" Target="../slideLayouts/slideLayout3.xml"/><Relationship Id="rId6" Type="http://schemas.openxmlformats.org/officeDocument/2006/relationships/slide" Target="slide32.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20.sv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image" Target="../media/image19.png"/></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37.xml"/><Relationship Id="rId18" Type="http://schemas.openxmlformats.org/officeDocument/2006/relationships/slide" Target="slide32.xm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34.svg"/><Relationship Id="rId17" Type="http://schemas.openxmlformats.org/officeDocument/2006/relationships/image" Target="../media/image36.svg"/><Relationship Id="rId2" Type="http://schemas.openxmlformats.org/officeDocument/2006/relationships/notesSlide" Target="../notesSlides/notesSlide33.xml"/><Relationship Id="rId16"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image" Target="../media/image33.png"/><Relationship Id="rId5" Type="http://schemas.openxmlformats.org/officeDocument/2006/relationships/image" Target="../media/image5.png"/><Relationship Id="rId15" Type="http://schemas.openxmlformats.org/officeDocument/2006/relationships/slide" Target="slide33.xml"/><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slide" Target="slide36.xml"/></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37.xml"/><Relationship Id="rId18" Type="http://schemas.openxmlformats.org/officeDocument/2006/relationships/slide" Target="slide32.xm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34.svg"/><Relationship Id="rId17" Type="http://schemas.openxmlformats.org/officeDocument/2006/relationships/slide" Target="slide36.xml"/><Relationship Id="rId2" Type="http://schemas.openxmlformats.org/officeDocument/2006/relationships/notesSlide" Target="../notesSlides/notesSlide34.xml"/><Relationship Id="rId16" Type="http://schemas.openxmlformats.org/officeDocument/2006/relationships/image" Target="../media/image36.svg"/><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image" Target="../media/image33.png"/><Relationship Id="rId5" Type="http://schemas.openxmlformats.org/officeDocument/2006/relationships/image" Target="../media/image5.png"/><Relationship Id="rId15" Type="http://schemas.openxmlformats.org/officeDocument/2006/relationships/image" Target="../media/image3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slide" Target="slide31.xml"/></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37.xml"/><Relationship Id="rId18" Type="http://schemas.openxmlformats.org/officeDocument/2006/relationships/slide" Target="slide32.xm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34.svg"/><Relationship Id="rId17" Type="http://schemas.openxmlformats.org/officeDocument/2006/relationships/slide" Target="slide31.xml"/><Relationship Id="rId2" Type="http://schemas.openxmlformats.org/officeDocument/2006/relationships/notesSlide" Target="../notesSlides/notesSlide35.xml"/><Relationship Id="rId16" Type="http://schemas.openxmlformats.org/officeDocument/2006/relationships/image" Target="../media/image36.svg"/><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image" Target="../media/image33.png"/><Relationship Id="rId5" Type="http://schemas.openxmlformats.org/officeDocument/2006/relationships/image" Target="../media/image5.png"/><Relationship Id="rId15" Type="http://schemas.openxmlformats.org/officeDocument/2006/relationships/image" Target="../media/image3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slide" Target="slide33.xml"/></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31.xml"/><Relationship Id="rId18" Type="http://schemas.openxmlformats.org/officeDocument/2006/relationships/image" Target="../media/image33.pn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slide" Target="slide33.xml"/><Relationship Id="rId17" Type="http://schemas.openxmlformats.org/officeDocument/2006/relationships/image" Target="../media/image36.svg"/><Relationship Id="rId2" Type="http://schemas.openxmlformats.org/officeDocument/2006/relationships/notesSlide" Target="../notesSlides/notesSlide36.xml"/><Relationship Id="rId16" Type="http://schemas.openxmlformats.org/officeDocument/2006/relationships/image" Target="../media/image35.png"/><Relationship Id="rId20" Type="http://schemas.openxmlformats.org/officeDocument/2006/relationships/slide" Target="slide32.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slide" Target="slide30.xml"/><Relationship Id="rId5" Type="http://schemas.openxmlformats.org/officeDocument/2006/relationships/image" Target="../media/image5.png"/><Relationship Id="rId15" Type="http://schemas.openxmlformats.org/officeDocument/2006/relationships/image" Target="../media/image38.svg"/><Relationship Id="rId10" Type="http://schemas.openxmlformats.org/officeDocument/2006/relationships/image" Target="../media/image11.png"/><Relationship Id="rId19" Type="http://schemas.openxmlformats.org/officeDocument/2006/relationships/image" Target="../media/image34.sv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37.png"/></Relationships>
</file>

<file path=ppt/slides/_rels/slide3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4.svg"/><Relationship Id="rId18" Type="http://schemas.openxmlformats.org/officeDocument/2006/relationships/slide" Target="slide42.xml"/><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33.png"/><Relationship Id="rId17" Type="http://schemas.openxmlformats.org/officeDocument/2006/relationships/slide" Target="slide40.xml"/><Relationship Id="rId2" Type="http://schemas.openxmlformats.org/officeDocument/2006/relationships/notesSlide" Target="../notesSlides/notesSlide37.xml"/><Relationship Id="rId16" Type="http://schemas.openxmlformats.org/officeDocument/2006/relationships/slide" Target="slide39.xml"/><Relationship Id="rId1" Type="http://schemas.openxmlformats.org/officeDocument/2006/relationships/slideLayout" Target="../slideLayouts/slideLayout3.xml"/><Relationship Id="rId6" Type="http://schemas.openxmlformats.org/officeDocument/2006/relationships/slide" Target="slide33.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20.sv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image" Target="../media/image19.png"/></Relationships>
</file>

<file path=ppt/slides/_rels/slide3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4.sv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33.png"/><Relationship Id="rId17" Type="http://schemas.openxmlformats.org/officeDocument/2006/relationships/image" Target="../media/image36.svg"/><Relationship Id="rId2" Type="http://schemas.openxmlformats.org/officeDocument/2006/relationships/notesSlide" Target="../notesSlides/notesSlide38.xml"/><Relationship Id="rId16"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slide" Target="slide33.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slide" Target="slide42.xml"/><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slide" Target="slide41.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4.sv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33.png"/><Relationship Id="rId17" Type="http://schemas.openxmlformats.org/officeDocument/2006/relationships/image" Target="../media/image36.svg"/><Relationship Id="rId2" Type="http://schemas.openxmlformats.org/officeDocument/2006/relationships/notesSlide" Target="../notesSlides/notesSlide39.xml"/><Relationship Id="rId16"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slide" Target="slide33.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slide" Target="slide42.xml"/><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slide" Target="slide41.xml"/></Relationships>
</file>

<file path=ppt/slides/_rels/slide4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4.sv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33.png"/><Relationship Id="rId2" Type="http://schemas.openxmlformats.org/officeDocument/2006/relationships/notesSlide" Target="../notesSlides/notesSlide40.xml"/><Relationship Id="rId16" Type="http://schemas.openxmlformats.org/officeDocument/2006/relationships/image" Target="../media/image36.svg"/><Relationship Id="rId1" Type="http://schemas.openxmlformats.org/officeDocument/2006/relationships/slideLayout" Target="../slideLayouts/slideLayout3.xml"/><Relationship Id="rId6" Type="http://schemas.openxmlformats.org/officeDocument/2006/relationships/slide" Target="slide33.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3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slide" Target="slide42.xml"/></Relationships>
</file>

<file path=ppt/slides/_rels/slide4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4.svg"/><Relationship Id="rId18" Type="http://schemas.openxmlformats.org/officeDocument/2006/relationships/image" Target="../media/image36.sv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33.png"/><Relationship Id="rId17" Type="http://schemas.openxmlformats.org/officeDocument/2006/relationships/image" Target="../media/image35.png"/><Relationship Id="rId2" Type="http://schemas.openxmlformats.org/officeDocument/2006/relationships/notesSlide" Target="../notesSlides/notesSlide41.xml"/><Relationship Id="rId16" Type="http://schemas.openxmlformats.org/officeDocument/2006/relationships/image" Target="../media/image38.svg"/><Relationship Id="rId1" Type="http://schemas.openxmlformats.org/officeDocument/2006/relationships/slideLayout" Target="../slideLayouts/slideLayout3.xml"/><Relationship Id="rId6" Type="http://schemas.openxmlformats.org/officeDocument/2006/relationships/slide" Target="slide33.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37.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slide" Target="slide43.xml"/></Relationships>
</file>

<file path=ppt/slides/_rels/slide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34.sv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image" Target="../media/image33.pn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2.jpg"/><Relationship Id="rId18" Type="http://schemas.openxmlformats.org/officeDocument/2006/relationships/image" Target="../media/image24.png"/><Relationship Id="rId3" Type="http://schemas.openxmlformats.org/officeDocument/2006/relationships/image" Target="../media/image3.jpeg"/><Relationship Id="rId21" Type="http://schemas.openxmlformats.org/officeDocument/2006/relationships/image" Target="../media/image25.jpg"/><Relationship Id="rId7" Type="http://schemas.openxmlformats.org/officeDocument/2006/relationships/image" Target="../media/image7.png"/><Relationship Id="rId12" Type="http://schemas.openxmlformats.org/officeDocument/2006/relationships/slide" Target="slide47.xml"/><Relationship Id="rId17" Type="http://schemas.openxmlformats.org/officeDocument/2006/relationships/slide" Target="slide46.xml"/><Relationship Id="rId25" Type="http://schemas.openxmlformats.org/officeDocument/2006/relationships/hyperlink" Target="https://pixabay.com/de/w%C3%BCrfelzucker-zucker-w%C3%BCrfel-wei%C3%9F-549096/" TargetMode="External"/><Relationship Id="rId2" Type="http://schemas.openxmlformats.org/officeDocument/2006/relationships/notesSlide" Target="../notesSlides/notesSlide43.xml"/><Relationship Id="rId16" Type="http://schemas.openxmlformats.org/officeDocument/2006/relationships/hyperlink" Target="https://pixabay.com/vectors/hammer-tool-construction-equipment-1295020/" TargetMode="External"/><Relationship Id="rId20" Type="http://schemas.openxmlformats.org/officeDocument/2006/relationships/slide" Target="slide45.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slide" Target="slide22.xml"/><Relationship Id="rId24" Type="http://schemas.openxmlformats.org/officeDocument/2006/relationships/image" Target="../media/image39.jpg"/><Relationship Id="rId5" Type="http://schemas.openxmlformats.org/officeDocument/2006/relationships/image" Target="../media/image5.png"/><Relationship Id="rId15" Type="http://schemas.openxmlformats.org/officeDocument/2006/relationships/image" Target="../media/image23.png"/><Relationship Id="rId23" Type="http://schemas.openxmlformats.org/officeDocument/2006/relationships/slide" Target="slide48.xml"/><Relationship Id="rId10" Type="http://schemas.openxmlformats.org/officeDocument/2006/relationships/image" Target="../media/image11.png"/><Relationship Id="rId19" Type="http://schemas.openxmlformats.org/officeDocument/2006/relationships/hyperlink" Target="https://unterrichten.zum.de/wiki/Benutzer:BirgitLachner/Chemie-Buch_I_zum_Lehrplan_in_Rheinland-Pfalz/Salz_-_ein_allt%C3%A4glicher_Stoff_und_seine_Eigenschaften/Untersuchung_der_Eigenschaften_von_Kochsalz" TargetMode="External"/><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hyperlink" Target="https://kiwithek.kidsweb.at/index.php/NaCl" TargetMode="External"/><Relationship Id="rId22" Type="http://schemas.openxmlformats.org/officeDocument/2006/relationships/hyperlink" Target="https://www.wikidoc.org/index.php/Solution"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https://creativecommons.org/licenses/by-nc-sa/3.0/deed.de" TargetMode="Externa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hyperlink" Target="http://www.unterrichtsmaterialien-chemie.uni-goettingen.de/exp_neu.php?id=100"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slide" Target="slide44.xml"/><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hyperlink" Target="http://www.haus-der-kleinen-forscher.de/de/forschen/praxisideen-experimente/wasser/experiment-detail/experiment/zeige/detail/wasser-als-loesungsmittel/" TargetMode="External"/></Relationships>
</file>

<file path=ppt/slides/_rels/slide4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https://creativecommons.org/licenses/by-nc-sa/3.0/deed.de" TargetMode="Externa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hyperlink" Target="http://www.unterrichtsmaterialien-chemie.uni-goettingen.de/exp_neu.php?id=1246"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slide" Target="slide44.xml"/><Relationship Id="rId5" Type="http://schemas.openxmlformats.org/officeDocument/2006/relationships/image" Target="../media/image5.png"/><Relationship Id="rId15" Type="http://schemas.openxmlformats.org/officeDocument/2006/relationships/hyperlink" Target="http://www.chemieunterricht.de/dc2/echemie/leitf2v.htm" TargetMode="External"/><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40.png"/></Relationships>
</file>

<file path=ppt/slides/_rels/slide4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https://www.chemieunterricht.de/dc2/nacl/salz-v-006.htm" TargetMode="Externa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hyperlink" Target="https://lehrerfortbildung-bw.de/u_matnatech/chemie/bs/6bg/6bg1/lpe_6_ionen_und_salze/eigenschaften_von_salzen/3_sproedigkeit.html" TargetMode="Externa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slide" Target="slide44.xml"/><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4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https://creativecommons.org/licenses/by-nc-sa/3.0/deed.de" TargetMode="External"/><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hyperlink" Target="http://www.unterrichtsmaterialien-chemie.uni-goettingen.de/exp_neu.php?id=65" TargetMode="Externa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6.jpg"/><Relationship Id="rId11" Type="http://schemas.openxmlformats.org/officeDocument/2006/relationships/slide" Target="slide44.xml"/><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s/_rels/slide4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9.pn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slide" Target="slide2.xml"/><Relationship Id="rId2" Type="http://schemas.openxmlformats.org/officeDocument/2006/relationships/notesSlide" Target="../notesSlides/notesSlide48.xml"/><Relationship Id="rId1" Type="http://schemas.openxmlformats.org/officeDocument/2006/relationships/slideLayout" Target="../slideLayouts/slideLayout18.xml"/><Relationship Id="rId6" Type="http://schemas.openxmlformats.org/officeDocument/2006/relationships/image" Target="../media/image6.jpg"/><Relationship Id="rId11" Type="http://schemas.openxmlformats.org/officeDocument/2006/relationships/image" Target="../media/image42.png"/><Relationship Id="rId5" Type="http://schemas.openxmlformats.org/officeDocument/2006/relationships/image" Target="../media/image5.png"/><Relationship Id="rId10" Type="http://schemas.openxmlformats.org/officeDocument/2006/relationships/hyperlink" Target="https://creativecommons.org/licenses/by-sa/4.0/de/legalcode" TargetMode="External"/><Relationship Id="rId4" Type="http://schemas.openxmlformats.org/officeDocument/2006/relationships/image" Target="../media/image4.png"/><Relationship Id="rId9" Type="http://schemas.openxmlformats.org/officeDocument/2006/relationships/image" Target="../media/image41.png"/><Relationship Id="rId1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6.sv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15.png"/><Relationship Id="rId17" Type="http://schemas.openxmlformats.org/officeDocument/2006/relationships/slide" Target="slide9.xml"/><Relationship Id="rId2" Type="http://schemas.openxmlformats.org/officeDocument/2006/relationships/notesSlide" Target="../notesSlides/notesSlide4.xml"/><Relationship Id="rId16" Type="http://schemas.openxmlformats.org/officeDocument/2006/relationships/slide" Target="slide8.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slide" Target="slide7.xml"/><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11.png"/><Relationship Id="rId3" Type="http://schemas.openxmlformats.org/officeDocument/2006/relationships/slideLayout" Target="../slideLayouts/slideLayout3.xml"/><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jpeg"/><Relationship Id="rId10" Type="http://schemas.openxmlformats.org/officeDocument/2006/relationships/image" Target="../media/image7.png"/><Relationship Id="rId4" Type="http://schemas.openxmlformats.org/officeDocument/2006/relationships/notesSlide" Target="../notesSlides/notesSlide5.xml"/><Relationship Id="rId9" Type="http://schemas.openxmlformats.org/officeDocument/2006/relationships/image" Target="../media/image6.jpg"/><Relationship Id="rId1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12"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slide" Target="slide5.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slide" Target="slide5.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slide" Target="slide5.xml"/><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56F8286C-AF5E-C006-A59A-1F40B9246081}"/>
              </a:ext>
            </a:extLst>
          </p:cNvPr>
          <p:cNvSpPr txBox="1"/>
          <p:nvPr/>
        </p:nvSpPr>
        <p:spPr>
          <a:xfrm>
            <a:off x="263471" y="1239864"/>
            <a:ext cx="5594888" cy="461665"/>
          </a:xfrm>
          <a:prstGeom prst="rect">
            <a:avLst/>
          </a:prstGeom>
          <a:noFill/>
        </p:spPr>
        <p:txBody>
          <a:bodyPr wrap="square" rtlCol="0">
            <a:spAutoFit/>
          </a:bodyPr>
          <a:lstStyle/>
          <a:p>
            <a:r>
              <a:rPr lang="de-DE" sz="2400" b="1" dirty="0"/>
              <a:t>Erklärung für Lehrkräfte</a:t>
            </a:r>
          </a:p>
        </p:txBody>
      </p:sp>
      <p:sp>
        <p:nvSpPr>
          <p:cNvPr id="10" name="Textfeld 9">
            <a:extLst>
              <a:ext uri="{FF2B5EF4-FFF2-40B4-BE49-F238E27FC236}">
                <a16:creationId xmlns:a16="http://schemas.microsoft.com/office/drawing/2014/main" id="{7555754E-085D-6A5D-BDAF-1EB461794640}"/>
              </a:ext>
            </a:extLst>
          </p:cNvPr>
          <p:cNvSpPr txBox="1"/>
          <p:nvPr/>
        </p:nvSpPr>
        <p:spPr>
          <a:xfrm>
            <a:off x="263471" y="2015406"/>
            <a:ext cx="11344760" cy="3785652"/>
          </a:xfrm>
          <a:prstGeom prst="rect">
            <a:avLst/>
          </a:prstGeom>
          <a:noFill/>
        </p:spPr>
        <p:txBody>
          <a:bodyPr wrap="square" rtlCol="0">
            <a:spAutoFit/>
          </a:bodyPr>
          <a:lstStyle/>
          <a:p>
            <a:pPr marL="285750" indent="-285750">
              <a:buFont typeface="Arial" panose="020B0604020202020204" pitchFamily="34" charset="0"/>
              <a:buChar char="•"/>
            </a:pPr>
            <a:r>
              <a:rPr lang="de-DE" sz="2000" dirty="0"/>
              <a:t>Die vorliegende PowerPoint-Datei dient als beispielhafte digitale Lernbegleitung zu den Schülerversuchen in der Beispielstunde der DigiProMIN Fortbildung „Chemieunterricht mit digitalen Medien innovieren“</a:t>
            </a:r>
          </a:p>
          <a:p>
            <a:pPr marL="285750" indent="-285750">
              <a:buFont typeface="Arial" panose="020B0604020202020204" pitchFamily="34" charset="0"/>
              <a:buChar char="•"/>
            </a:pPr>
            <a:r>
              <a:rPr lang="de-DE" sz="2000" dirty="0"/>
              <a:t>Der Fokus wird dabei darauf gelegt, den naturwissenschaftlichen Erkenntnisgewinnungsprozess (inkl. Hypothesenbildung, Planung und Durchführung) zu unterstützen. Die Datei soll also primär Wissen zur </a:t>
            </a:r>
            <a:r>
              <a:rPr lang="de-DE" sz="2000" i="1" dirty="0"/>
              <a:t>Nature </a:t>
            </a:r>
            <a:r>
              <a:rPr lang="de-DE" sz="2000" i="1" dirty="0" err="1"/>
              <a:t>of</a:t>
            </a:r>
            <a:r>
              <a:rPr lang="de-DE" sz="2000" i="1" dirty="0"/>
              <a:t> Science </a:t>
            </a:r>
            <a:r>
              <a:rPr lang="de-DE" sz="2000" dirty="0"/>
              <a:t>bzw. über das Experimentieren an sich vermitteln. </a:t>
            </a:r>
          </a:p>
          <a:p>
            <a:pPr marL="285750" indent="-285750">
              <a:buFont typeface="Arial" panose="020B0604020202020204" pitchFamily="34" charset="0"/>
              <a:buChar char="•"/>
            </a:pPr>
            <a:r>
              <a:rPr lang="de-DE" sz="2000" dirty="0"/>
              <a:t>Darüber hinaus könnten auch Hilfestellungen und Anleitungen zur Durchführung einfacher Schülerversuche gegeben werden.</a:t>
            </a:r>
          </a:p>
          <a:p>
            <a:pPr marL="285750" indent="-285750">
              <a:buFont typeface="Arial" panose="020B0604020202020204" pitchFamily="34" charset="0"/>
              <a:buChar char="•"/>
            </a:pPr>
            <a:r>
              <a:rPr lang="de-DE" sz="2000" dirty="0"/>
              <a:t>Die Datei dient als </a:t>
            </a:r>
            <a:r>
              <a:rPr lang="de-DE" sz="2000" b="1" dirty="0"/>
              <a:t>Beispiel </a:t>
            </a:r>
            <a:r>
              <a:rPr lang="de-DE" sz="2000" dirty="0"/>
              <a:t>für mögliche digitale Unterstützung des Experimentierprozesses und kann eigenständig angepasst und erweitert werden, um einen individuellen (fachlichen) Fokus zu setzen.</a:t>
            </a:r>
          </a:p>
          <a:p>
            <a:pPr marL="285750" indent="-285750">
              <a:buFont typeface="Arial" panose="020B0604020202020204" pitchFamily="34" charset="0"/>
              <a:buChar char="•"/>
            </a:pPr>
            <a:r>
              <a:rPr lang="de-DE" sz="2000" dirty="0"/>
              <a:t>Bearbeiten Sie (bzw. Ihre Schülerinnen und Schüler) die Datei nur in der Bildschirmpräsentation (z.B. auf einem iPad)</a:t>
            </a:r>
          </a:p>
          <a:p>
            <a:pPr marL="285750" indent="-285750">
              <a:buFont typeface="Arial" panose="020B0604020202020204" pitchFamily="34" charset="0"/>
              <a:buChar char="•"/>
            </a:pPr>
            <a:r>
              <a:rPr lang="de-DE" sz="2000" dirty="0"/>
              <a:t>Stellen, an denen die Datei ergänzt werden kann/muss, sind mit einem türkisenen Rechteck markiert:</a:t>
            </a:r>
          </a:p>
        </p:txBody>
      </p:sp>
      <p:sp>
        <p:nvSpPr>
          <p:cNvPr id="11" name="Textfeld 10">
            <a:extLst>
              <a:ext uri="{FF2B5EF4-FFF2-40B4-BE49-F238E27FC236}">
                <a16:creationId xmlns:a16="http://schemas.microsoft.com/office/drawing/2014/main" id="{9A89DBE6-7260-AC20-9A71-54025C6CF383}"/>
              </a:ext>
            </a:extLst>
          </p:cNvPr>
          <p:cNvSpPr txBox="1"/>
          <p:nvPr/>
        </p:nvSpPr>
        <p:spPr>
          <a:xfrm>
            <a:off x="10192751" y="6254355"/>
            <a:ext cx="892594" cy="369332"/>
          </a:xfrm>
          <a:prstGeom prst="rect">
            <a:avLst/>
          </a:prstGeom>
          <a:noFill/>
        </p:spPr>
        <p:txBody>
          <a:bodyPr wrap="square" rtlCol="0">
            <a:spAutoFit/>
          </a:bodyPr>
          <a:lstStyle/>
          <a:p>
            <a:r>
              <a:rPr lang="de-DE" dirty="0"/>
              <a:t>START:</a:t>
            </a:r>
          </a:p>
        </p:txBody>
      </p:sp>
      <p:sp>
        <p:nvSpPr>
          <p:cNvPr id="15" name="Rechteck 14">
            <a:extLst>
              <a:ext uri="{FF2B5EF4-FFF2-40B4-BE49-F238E27FC236}">
                <a16:creationId xmlns:a16="http://schemas.microsoft.com/office/drawing/2014/main" id="{481EE689-C769-FA31-078A-927B343D430F}"/>
              </a:ext>
            </a:extLst>
          </p:cNvPr>
          <p:cNvSpPr/>
          <p:nvPr/>
        </p:nvSpPr>
        <p:spPr>
          <a:xfrm>
            <a:off x="971631" y="5789020"/>
            <a:ext cx="2156585" cy="930669"/>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991704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7"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8"/>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9"/>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10"/>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1">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2"/>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Der Experimentierprozess</a:t>
            </a:r>
          </a:p>
        </p:txBody>
      </p:sp>
      <p:sp>
        <p:nvSpPr>
          <p:cNvPr id="10" name="Textplatzhalter 3">
            <a:extLst>
              <a:ext uri="{FF2B5EF4-FFF2-40B4-BE49-F238E27FC236}">
                <a16:creationId xmlns:a16="http://schemas.microsoft.com/office/drawing/2014/main" id="{0E831F58-F4D1-CEBC-3E84-5E26F55453E7}"/>
              </a:ext>
            </a:extLst>
          </p:cNvPr>
          <p:cNvSpPr>
            <a:spLocks noGrp="1"/>
          </p:cNvSpPr>
          <p:nvPr>
            <p:ph type="body" sz="half" idx="2"/>
          </p:nvPr>
        </p:nvSpPr>
        <p:spPr>
          <a:xfrm>
            <a:off x="311869" y="1732356"/>
            <a:ext cx="11708246" cy="1400294"/>
          </a:xfrm>
        </p:spPr>
        <p:txBody>
          <a:bodyPr>
            <a:normAutofit/>
          </a:bodyPr>
          <a:lstStyle/>
          <a:p>
            <a:r>
              <a:rPr lang="de-DE" sz="1800" i="1" dirty="0"/>
              <a:t>„Das Experiment ist Teil der </a:t>
            </a:r>
            <a:r>
              <a:rPr lang="de-DE" sz="1800" i="1" dirty="0">
                <a:solidFill>
                  <a:schemeClr val="tx2"/>
                </a:solidFill>
              </a:rPr>
              <a:t>naturwissenschaftlichen Erkenntnisgewinnung </a:t>
            </a:r>
            <a:r>
              <a:rPr lang="de-DE" sz="1800" i="1" dirty="0"/>
              <a:t>und kann als </a:t>
            </a:r>
            <a:r>
              <a:rPr lang="de-DE" sz="1800" i="1" dirty="0">
                <a:solidFill>
                  <a:schemeClr val="tx2"/>
                </a:solidFill>
              </a:rPr>
              <a:t>planmäßiger, systematischer, zielgerichteter und kontrollierter </a:t>
            </a:r>
            <a:r>
              <a:rPr lang="de-DE" sz="1800" i="1" dirty="0"/>
              <a:t>Eingriff charakterisiert werden, um Phänomene aus Ursachen plausibel rekonstruierbar und somit erklärbar zu machen“ </a:t>
            </a:r>
            <a:r>
              <a:rPr lang="de-DE" dirty="0"/>
              <a:t>(Streller, Bolte, Dietz &amp; Noto La </a:t>
            </a:r>
            <a:r>
              <a:rPr lang="de-DE" dirty="0" err="1"/>
              <a:t>Diega</a:t>
            </a:r>
            <a:r>
              <a:rPr lang="de-DE" dirty="0"/>
              <a:t>, 2019)</a:t>
            </a:r>
            <a:endParaRPr lang="de-DE" sz="1800" dirty="0"/>
          </a:p>
        </p:txBody>
      </p:sp>
      <p:sp>
        <p:nvSpPr>
          <p:cNvPr id="11" name="Textfeld 10">
            <a:extLst>
              <a:ext uri="{FF2B5EF4-FFF2-40B4-BE49-F238E27FC236}">
                <a16:creationId xmlns:a16="http://schemas.microsoft.com/office/drawing/2014/main" id="{3830A1FA-1C7E-44A5-E74F-C77215BF0CE7}"/>
              </a:ext>
            </a:extLst>
          </p:cNvPr>
          <p:cNvSpPr txBox="1"/>
          <p:nvPr/>
        </p:nvSpPr>
        <p:spPr>
          <a:xfrm>
            <a:off x="268200" y="2913864"/>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Klicke auf alle Schritte des Experimentierens, zu denen du Fragen hast! Du erhältst dann Hinweise, worauf du in den einzelnen Schritten jeweils achten solltest!</a:t>
            </a:r>
          </a:p>
        </p:txBody>
      </p:sp>
      <p:sp>
        <p:nvSpPr>
          <p:cNvPr id="15" name="Textfeld 14">
            <a:hlinkClick r:id="rId13" action="ppaction://hlinksldjump"/>
            <a:extLst>
              <a:ext uri="{FF2B5EF4-FFF2-40B4-BE49-F238E27FC236}">
                <a16:creationId xmlns:a16="http://schemas.microsoft.com/office/drawing/2014/main" id="{78FAB8A8-91F6-5096-49A7-490A5A5C83F6}"/>
              </a:ext>
            </a:extLst>
          </p:cNvPr>
          <p:cNvSpPr txBox="1"/>
          <p:nvPr/>
        </p:nvSpPr>
        <p:spPr>
          <a:xfrm>
            <a:off x="263471" y="403597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Fragestellung formulieren</a:t>
            </a:r>
          </a:p>
        </p:txBody>
      </p:sp>
      <p:sp>
        <p:nvSpPr>
          <p:cNvPr id="16" name="Textfeld 15">
            <a:hlinkClick r:id="rId14" action="ppaction://hlinksldjump"/>
            <a:extLst>
              <a:ext uri="{FF2B5EF4-FFF2-40B4-BE49-F238E27FC236}">
                <a16:creationId xmlns:a16="http://schemas.microsoft.com/office/drawing/2014/main" id="{DAAA7454-5FF6-8DD9-ACFD-30832DC6FE83}"/>
              </a:ext>
            </a:extLst>
          </p:cNvPr>
          <p:cNvSpPr txBox="1"/>
          <p:nvPr/>
        </p:nvSpPr>
        <p:spPr>
          <a:xfrm>
            <a:off x="3043698" y="4044773"/>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Hypothese aufstellen</a:t>
            </a:r>
          </a:p>
        </p:txBody>
      </p:sp>
      <p:sp>
        <p:nvSpPr>
          <p:cNvPr id="17" name="Textfeld 16">
            <a:hlinkClick r:id="rId15" action="ppaction://hlinksldjump"/>
            <a:extLst>
              <a:ext uri="{FF2B5EF4-FFF2-40B4-BE49-F238E27FC236}">
                <a16:creationId xmlns:a16="http://schemas.microsoft.com/office/drawing/2014/main" id="{488F9178-C231-D120-6AE6-C564EA163792}"/>
              </a:ext>
            </a:extLst>
          </p:cNvPr>
          <p:cNvSpPr txBox="1"/>
          <p:nvPr/>
        </p:nvSpPr>
        <p:spPr>
          <a:xfrm>
            <a:off x="5823925" y="4028819"/>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planen</a:t>
            </a:r>
          </a:p>
        </p:txBody>
      </p:sp>
      <p:sp>
        <p:nvSpPr>
          <p:cNvPr id="19" name="Textfeld 18">
            <a:hlinkClick r:id="rId16" action="ppaction://hlinksldjump"/>
            <a:extLst>
              <a:ext uri="{FF2B5EF4-FFF2-40B4-BE49-F238E27FC236}">
                <a16:creationId xmlns:a16="http://schemas.microsoft.com/office/drawing/2014/main" id="{78F04602-3709-F975-11FD-513239E94CD8}"/>
              </a:ext>
            </a:extLst>
          </p:cNvPr>
          <p:cNvSpPr txBox="1"/>
          <p:nvPr/>
        </p:nvSpPr>
        <p:spPr>
          <a:xfrm>
            <a:off x="8604152" y="4044773"/>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durchführen</a:t>
            </a:r>
          </a:p>
        </p:txBody>
      </p:sp>
      <p:sp>
        <p:nvSpPr>
          <p:cNvPr id="22" name="Textfeld 21">
            <a:hlinkClick r:id="rId17" action="ppaction://hlinksldjump"/>
            <a:extLst>
              <a:ext uri="{FF2B5EF4-FFF2-40B4-BE49-F238E27FC236}">
                <a16:creationId xmlns:a16="http://schemas.microsoft.com/office/drawing/2014/main" id="{A6511E7E-37BD-6800-2A76-0EDA84A4179E}"/>
              </a:ext>
            </a:extLst>
          </p:cNvPr>
          <p:cNvSpPr txBox="1"/>
          <p:nvPr/>
        </p:nvSpPr>
        <p:spPr>
          <a:xfrm>
            <a:off x="5838277" y="5582174"/>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Daten interpretieren</a:t>
            </a:r>
          </a:p>
        </p:txBody>
      </p:sp>
      <p:sp>
        <p:nvSpPr>
          <p:cNvPr id="24" name="Textfeld 23">
            <a:hlinkClick r:id="rId18" action="ppaction://hlinksldjump"/>
            <a:extLst>
              <a:ext uri="{FF2B5EF4-FFF2-40B4-BE49-F238E27FC236}">
                <a16:creationId xmlns:a16="http://schemas.microsoft.com/office/drawing/2014/main" id="{9AD7CFF2-7D1E-A33B-B674-B92554EA7B3E}"/>
              </a:ext>
            </a:extLst>
          </p:cNvPr>
          <p:cNvSpPr txBox="1"/>
          <p:nvPr/>
        </p:nvSpPr>
        <p:spPr>
          <a:xfrm>
            <a:off x="8618504" y="5582175"/>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Ergebnisse dokumentieren</a:t>
            </a:r>
          </a:p>
        </p:txBody>
      </p:sp>
      <p:sp>
        <p:nvSpPr>
          <p:cNvPr id="25" name="Textfeld 24">
            <a:hlinkClick r:id="rId19" action="ppaction://hlinksldjump"/>
            <a:extLst>
              <a:ext uri="{FF2B5EF4-FFF2-40B4-BE49-F238E27FC236}">
                <a16:creationId xmlns:a16="http://schemas.microsoft.com/office/drawing/2014/main" id="{8A2451C6-977B-20E3-DA3F-5193EF4974F6}"/>
              </a:ext>
            </a:extLst>
          </p:cNvPr>
          <p:cNvSpPr txBox="1"/>
          <p:nvPr/>
        </p:nvSpPr>
        <p:spPr>
          <a:xfrm>
            <a:off x="3058050" y="5582174"/>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Rückbezug zur Hypothese</a:t>
            </a:r>
          </a:p>
        </p:txBody>
      </p:sp>
      <p:cxnSp>
        <p:nvCxnSpPr>
          <p:cNvPr id="27" name="Gerade Verbindung mit Pfeil 26">
            <a:extLst>
              <a:ext uri="{FF2B5EF4-FFF2-40B4-BE49-F238E27FC236}">
                <a16:creationId xmlns:a16="http://schemas.microsoft.com/office/drawing/2014/main" id="{658DFF10-D33B-4B62-0D86-E296D2A086F4}"/>
              </a:ext>
            </a:extLst>
          </p:cNvPr>
          <p:cNvCxnSpPr>
            <a:stCxn id="15" idx="3"/>
            <a:endCxn id="16" idx="1"/>
          </p:cNvCxnSpPr>
          <p:nvPr/>
        </p:nvCxnSpPr>
        <p:spPr>
          <a:xfrm>
            <a:off x="2529910" y="4467409"/>
            <a:ext cx="513788" cy="879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8" name="Gerade Verbindung mit Pfeil 27">
            <a:extLst>
              <a:ext uri="{FF2B5EF4-FFF2-40B4-BE49-F238E27FC236}">
                <a16:creationId xmlns:a16="http://schemas.microsoft.com/office/drawing/2014/main" id="{A7495A20-BF65-D2E1-8019-BE56B7E9480A}"/>
              </a:ext>
            </a:extLst>
          </p:cNvPr>
          <p:cNvCxnSpPr/>
          <p:nvPr/>
        </p:nvCxnSpPr>
        <p:spPr>
          <a:xfrm>
            <a:off x="5310137" y="4463009"/>
            <a:ext cx="513788" cy="879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9" name="Gerade Verbindung mit Pfeil 28">
            <a:extLst>
              <a:ext uri="{FF2B5EF4-FFF2-40B4-BE49-F238E27FC236}">
                <a16:creationId xmlns:a16="http://schemas.microsoft.com/office/drawing/2014/main" id="{1D8ECB47-F9B4-4856-E912-512F1C8A16B7}"/>
              </a:ext>
            </a:extLst>
          </p:cNvPr>
          <p:cNvCxnSpPr/>
          <p:nvPr/>
        </p:nvCxnSpPr>
        <p:spPr>
          <a:xfrm>
            <a:off x="8090364" y="4476205"/>
            <a:ext cx="513788" cy="879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Gerade Verbindung mit Pfeil 29">
            <a:extLst>
              <a:ext uri="{FF2B5EF4-FFF2-40B4-BE49-F238E27FC236}">
                <a16:creationId xmlns:a16="http://schemas.microsoft.com/office/drawing/2014/main" id="{C9805911-EB41-D562-ADE0-B64DEEE934D3}"/>
              </a:ext>
            </a:extLst>
          </p:cNvPr>
          <p:cNvCxnSpPr>
            <a:cxnSpLocks/>
            <a:stCxn id="19" idx="2"/>
            <a:endCxn id="24" idx="0"/>
          </p:cNvCxnSpPr>
          <p:nvPr/>
        </p:nvCxnSpPr>
        <p:spPr>
          <a:xfrm>
            <a:off x="9737372" y="4907638"/>
            <a:ext cx="14352" cy="67453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3" name="Gerade Verbindung mit Pfeil 32">
            <a:extLst>
              <a:ext uri="{FF2B5EF4-FFF2-40B4-BE49-F238E27FC236}">
                <a16:creationId xmlns:a16="http://schemas.microsoft.com/office/drawing/2014/main" id="{445B3088-B626-A2F6-B1D0-305B4B5129E8}"/>
              </a:ext>
            </a:extLst>
          </p:cNvPr>
          <p:cNvCxnSpPr>
            <a:cxnSpLocks/>
            <a:stCxn id="24" idx="1"/>
            <a:endCxn id="22" idx="3"/>
          </p:cNvCxnSpPr>
          <p:nvPr/>
        </p:nvCxnSpPr>
        <p:spPr>
          <a:xfrm flipH="1" flipV="1">
            <a:off x="8104716" y="6013607"/>
            <a:ext cx="513788"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6" name="Gerade Verbindung mit Pfeil 35">
            <a:extLst>
              <a:ext uri="{FF2B5EF4-FFF2-40B4-BE49-F238E27FC236}">
                <a16:creationId xmlns:a16="http://schemas.microsoft.com/office/drawing/2014/main" id="{E2413C88-99EC-0B2D-0ED8-F3BDCEBCE22D}"/>
              </a:ext>
            </a:extLst>
          </p:cNvPr>
          <p:cNvCxnSpPr>
            <a:cxnSpLocks/>
          </p:cNvCxnSpPr>
          <p:nvPr/>
        </p:nvCxnSpPr>
        <p:spPr>
          <a:xfrm flipH="1" flipV="1">
            <a:off x="5299272" y="6018782"/>
            <a:ext cx="513788"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7" name="Gerade Verbindung mit Pfeil 36">
            <a:extLst>
              <a:ext uri="{FF2B5EF4-FFF2-40B4-BE49-F238E27FC236}">
                <a16:creationId xmlns:a16="http://schemas.microsoft.com/office/drawing/2014/main" id="{3C82F9D9-46B6-E050-C520-63FDCA6E9EFC}"/>
              </a:ext>
            </a:extLst>
          </p:cNvPr>
          <p:cNvCxnSpPr>
            <a:cxnSpLocks/>
            <a:stCxn id="25" idx="0"/>
            <a:endCxn id="16" idx="2"/>
          </p:cNvCxnSpPr>
          <p:nvPr/>
        </p:nvCxnSpPr>
        <p:spPr>
          <a:xfrm flipH="1" flipV="1">
            <a:off x="4176918" y="4907638"/>
            <a:ext cx="14352" cy="67453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pic>
        <p:nvPicPr>
          <p:cNvPr id="41" name="Grafik 40" descr="Doppeltippen-Geste mit einfarbiger Füllung">
            <a:extLst>
              <a:ext uri="{FF2B5EF4-FFF2-40B4-BE49-F238E27FC236}">
                <a16:creationId xmlns:a16="http://schemas.microsoft.com/office/drawing/2014/main" id="{830838F8-C5F4-C7E1-D86E-5DB47AB468F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rot="2329339">
            <a:off x="97577" y="4990957"/>
            <a:ext cx="883848" cy="883848"/>
          </a:xfrm>
          <a:prstGeom prst="rect">
            <a:avLst/>
          </a:prstGeom>
        </p:spPr>
      </p:pic>
    </p:spTree>
    <p:extLst>
      <p:ext uri="{BB962C8B-B14F-4D97-AF65-F5344CB8AC3E}">
        <p14:creationId xmlns:p14="http://schemas.microsoft.com/office/powerpoint/2010/main" val="1997215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5" name="Textfeld 14">
            <a:extLst>
              <a:ext uri="{FF2B5EF4-FFF2-40B4-BE49-F238E27FC236}">
                <a16:creationId xmlns:a16="http://schemas.microsoft.com/office/drawing/2014/main" id="{78FAB8A8-91F6-5096-49A7-490A5A5C83F6}"/>
              </a:ext>
            </a:extLst>
          </p:cNvPr>
          <p:cNvSpPr txBox="1"/>
          <p:nvPr/>
        </p:nvSpPr>
        <p:spPr>
          <a:xfrm>
            <a:off x="360256" y="1285579"/>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Fragestellung formulieren</a:t>
            </a:r>
          </a:p>
        </p:txBody>
      </p:sp>
      <p:sp>
        <p:nvSpPr>
          <p:cNvPr id="32" name="Textfeld 31">
            <a:extLst>
              <a:ext uri="{FF2B5EF4-FFF2-40B4-BE49-F238E27FC236}">
                <a16:creationId xmlns:a16="http://schemas.microsoft.com/office/drawing/2014/main" id="{ACE61A50-810D-66FC-64D5-E0DFFBEB05C5}"/>
              </a:ext>
            </a:extLst>
          </p:cNvPr>
          <p:cNvSpPr txBox="1"/>
          <p:nvPr/>
        </p:nvSpPr>
        <p:spPr>
          <a:xfrm>
            <a:off x="311869" y="2733695"/>
            <a:ext cx="11499743" cy="2838726"/>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Zu Beginn einer jeden naturwissenschaftlichen Forschung musst du eine Frage stellen, d.h. du benötigst einen Untersuchungsgegenstand und den Wunsch darüber etwas Neues </a:t>
            </a:r>
            <a:r>
              <a:rPr lang="de-DE" sz="2400" kern="100" dirty="0">
                <a:ea typeface="Aptos" panose="020B0004020202020204" pitchFamily="34" charset="0"/>
                <a:cs typeface="Arial" panose="020B0604020202020204" pitchFamily="34" charset="0"/>
              </a:rPr>
              <a:t>herauszufinden.</a:t>
            </a:r>
          </a:p>
          <a:p>
            <a:pPr lvl="0">
              <a:lnSpc>
                <a:spcPct val="107000"/>
              </a:lnSpc>
            </a:pPr>
            <a:r>
              <a:rPr lang="de-DE" sz="2400" kern="100" dirty="0">
                <a:effectLst/>
                <a:ea typeface="Aptos" panose="020B0004020202020204" pitchFamily="34" charset="0"/>
                <a:cs typeface="Arial" panose="020B0604020202020204" pitchFamily="34" charset="0"/>
              </a:rPr>
              <a:t>Da</a:t>
            </a:r>
            <a:r>
              <a:rPr lang="de-DE" sz="2400" kern="100" dirty="0">
                <a:ea typeface="Aptos" panose="020B0004020202020204" pitchFamily="34" charset="0"/>
                <a:cs typeface="Arial" panose="020B0604020202020204" pitchFamily="34" charset="0"/>
              </a:rPr>
              <a:t>bei handelt es sich typischerweise um relevante neue Erkenntnisse.</a:t>
            </a:r>
          </a:p>
          <a:p>
            <a:pPr lvl="0">
              <a:lnSpc>
                <a:spcPct val="107000"/>
              </a:lnSpc>
            </a:pPr>
            <a:endParaRPr lang="de-DE" sz="2400" kern="100" dirty="0">
              <a:effectLst/>
              <a:ea typeface="Aptos" panose="020B0004020202020204" pitchFamily="34" charset="0"/>
              <a:cs typeface="Arial" panose="020B0604020202020204" pitchFamily="34" charset="0"/>
            </a:endParaRPr>
          </a:p>
          <a:p>
            <a:pPr lvl="0">
              <a:lnSpc>
                <a:spcPct val="107000"/>
              </a:lnSpc>
            </a:pPr>
            <a:r>
              <a:rPr lang="de-DE" sz="2400" kern="100" dirty="0">
                <a:ea typeface="Aptos" panose="020B0004020202020204" pitchFamily="34" charset="0"/>
                <a:cs typeface="Arial" panose="020B0604020202020204" pitchFamily="34" charset="0"/>
              </a:rPr>
              <a:t>In unserem Fall wollen wir Fragen zu den Eigenschaften von Salzen formulieren (und beantworten).</a:t>
            </a:r>
            <a:endParaRPr lang="de-DE" sz="2400" kern="100" dirty="0">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679296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6" name="Textfeld 15">
            <a:extLst>
              <a:ext uri="{FF2B5EF4-FFF2-40B4-BE49-F238E27FC236}">
                <a16:creationId xmlns:a16="http://schemas.microsoft.com/office/drawing/2014/main" id="{DAAA7454-5FF6-8DD9-ACFD-30832DC6FE83}"/>
              </a:ext>
            </a:extLst>
          </p:cNvPr>
          <p:cNvSpPr txBox="1"/>
          <p:nvPr/>
        </p:nvSpPr>
        <p:spPr>
          <a:xfrm>
            <a:off x="311869" y="1360217"/>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Hypothese aufstellen</a:t>
            </a:r>
          </a:p>
        </p:txBody>
      </p:sp>
      <p:sp>
        <p:nvSpPr>
          <p:cNvPr id="9" name="Textfeld 8">
            <a:extLst>
              <a:ext uri="{FF2B5EF4-FFF2-40B4-BE49-F238E27FC236}">
                <a16:creationId xmlns:a16="http://schemas.microsoft.com/office/drawing/2014/main" id="{9EEC9DBC-ACC0-AE0F-8E5C-0E5B00E1A046}"/>
              </a:ext>
            </a:extLst>
          </p:cNvPr>
          <p:cNvSpPr txBox="1"/>
          <p:nvPr/>
        </p:nvSpPr>
        <p:spPr>
          <a:xfrm>
            <a:off x="311869" y="2543011"/>
            <a:ext cx="9122430" cy="1653273"/>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Im nächsten Schritt sollst du nun eine Hypothese aufstellen. Eine Hypothese ist eine begründete Vermutung, was die Antwort auf die Fragestellung sein könnte. Nutze für die Begründung </a:t>
            </a:r>
            <a:r>
              <a:rPr lang="de-DE" sz="2400" kern="100" dirty="0">
                <a:ea typeface="Aptos" panose="020B0004020202020204" pitchFamily="34" charset="0"/>
                <a:cs typeface="Arial" panose="020B0604020202020204" pitchFamily="34" charset="0"/>
              </a:rPr>
              <a:t>d</a:t>
            </a:r>
            <a:r>
              <a:rPr lang="de-DE" sz="2400" kern="100" dirty="0">
                <a:effectLst/>
                <a:ea typeface="Aptos" panose="020B0004020202020204" pitchFamily="34" charset="0"/>
                <a:cs typeface="Arial" panose="020B0604020202020204" pitchFamily="34" charset="0"/>
              </a:rPr>
              <a:t>ein Vorwissen und die Informationen, die du zum Thema Salze und Ionen bekommen hast.</a:t>
            </a:r>
          </a:p>
        </p:txBody>
      </p:sp>
      <p:sp>
        <p:nvSpPr>
          <p:cNvPr id="11" name="Textfeld 10">
            <a:extLst>
              <a:ext uri="{FF2B5EF4-FFF2-40B4-BE49-F238E27FC236}">
                <a16:creationId xmlns:a16="http://schemas.microsoft.com/office/drawing/2014/main" id="{7AF1C63D-66F7-5FBD-96E1-006311778F73}"/>
              </a:ext>
            </a:extLst>
          </p:cNvPr>
          <p:cNvSpPr txBox="1"/>
          <p:nvPr/>
        </p:nvSpPr>
        <p:spPr>
          <a:xfrm>
            <a:off x="311869" y="4402246"/>
            <a:ext cx="8951401" cy="1569660"/>
          </a:xfrm>
          <a:prstGeom prst="rect">
            <a:avLst/>
          </a:prstGeom>
          <a:noFill/>
        </p:spPr>
        <p:txBody>
          <a:bodyPr wrap="square">
            <a:spAutoFit/>
          </a:bodyPr>
          <a:lstStyle/>
          <a:p>
            <a:r>
              <a:rPr lang="de-DE" sz="2400" dirty="0"/>
              <a:t>Hinweis: In den Naturwissenschaften können Hypothesen grundsätzlich nicht bestätigt werden. Es gilt der Grundsatz „Eine Hypothese gilt so lange als richtig, bis sie widerlegt ist.“ Deshalb ist es wichtig, dass Hypothesen widerlegt werden können.</a:t>
            </a:r>
          </a:p>
        </p:txBody>
      </p:sp>
      <p:pic>
        <p:nvPicPr>
          <p:cNvPr id="10" name="Grafik 9" descr="Ein Bild, das Clipart, Grafiken, Screenshot, Animierter Cartoon enthält.&#10;&#10;Automatisch generierte Beschreibung">
            <a:hlinkClick r:id="rId12"/>
            <a:extLst>
              <a:ext uri="{FF2B5EF4-FFF2-40B4-BE49-F238E27FC236}">
                <a16:creationId xmlns:a16="http://schemas.microsoft.com/office/drawing/2014/main" id="{A3513C2F-3950-DE7D-6F6B-009F0755EB1A}"/>
              </a:ext>
            </a:extLst>
          </p:cNvPr>
          <p:cNvPicPr>
            <a:picLocks noChangeAspect="1"/>
          </p:cNvPicPr>
          <p:nvPr/>
        </p:nvPicPr>
        <p:blipFill>
          <a:blip r:embed="rId13"/>
          <a:stretch>
            <a:fillRect/>
          </a:stretch>
        </p:blipFill>
        <p:spPr>
          <a:xfrm>
            <a:off x="9488754" y="973928"/>
            <a:ext cx="2266573" cy="2266573"/>
          </a:xfrm>
          <a:prstGeom prst="rect">
            <a:avLst/>
          </a:prstGeom>
          <a:ln>
            <a:noFill/>
          </a:ln>
          <a:effectLst>
            <a:outerShdw blurRad="292100" dist="139700" dir="2700000" algn="tl" rotWithShape="0">
              <a:srgbClr val="333333">
                <a:alpha val="65000"/>
              </a:srgbClr>
            </a:outerShdw>
          </a:effectLst>
        </p:spPr>
      </p:pic>
      <p:sp>
        <p:nvSpPr>
          <p:cNvPr id="15" name="Textfeld 14">
            <a:extLst>
              <a:ext uri="{FF2B5EF4-FFF2-40B4-BE49-F238E27FC236}">
                <a16:creationId xmlns:a16="http://schemas.microsoft.com/office/drawing/2014/main" id="{FE11269B-482E-305C-F9BC-FBC0D21A42A0}"/>
              </a:ext>
            </a:extLst>
          </p:cNvPr>
          <p:cNvSpPr txBox="1"/>
          <p:nvPr/>
        </p:nvSpPr>
        <p:spPr>
          <a:xfrm>
            <a:off x="9434299" y="2819431"/>
            <a:ext cx="2515986" cy="1323439"/>
          </a:xfrm>
          <a:prstGeom prst="rect">
            <a:avLst/>
          </a:prstGeom>
          <a:noFill/>
        </p:spPr>
        <p:txBody>
          <a:bodyPr wrap="square" rtlCol="0">
            <a:spAutoFit/>
          </a:bodyPr>
          <a:lstStyle/>
          <a:p>
            <a:r>
              <a:rPr lang="de-DE" sz="1600" dirty="0">
                <a:solidFill>
                  <a:schemeClr val="bg1">
                    <a:lumMod val="75000"/>
                  </a:schemeClr>
                </a:solidFill>
              </a:rPr>
              <a:t>Klicke auf DEAN, wenn du ein Video zum Zusammenhang zwischen „Hypothese“ und „Theorie“ sehen willst.</a:t>
            </a:r>
          </a:p>
        </p:txBody>
      </p:sp>
      <p:pic>
        <p:nvPicPr>
          <p:cNvPr id="17" name="Grafik 16" descr="Ein Bild, das Clipart, Grafiken, Screenshot, Animierter Cartoon enthält.&#10;&#10;Automatisch generierte Beschreibung">
            <a:hlinkClick r:id="rId14"/>
            <a:extLst>
              <a:ext uri="{FF2B5EF4-FFF2-40B4-BE49-F238E27FC236}">
                <a16:creationId xmlns:a16="http://schemas.microsoft.com/office/drawing/2014/main" id="{1ABCE2F1-EF3A-A360-D763-F9E8240113F2}"/>
              </a:ext>
            </a:extLst>
          </p:cNvPr>
          <p:cNvPicPr>
            <a:picLocks noChangeAspect="1"/>
          </p:cNvPicPr>
          <p:nvPr/>
        </p:nvPicPr>
        <p:blipFill>
          <a:blip r:embed="rId13"/>
          <a:stretch>
            <a:fillRect/>
          </a:stretch>
        </p:blipFill>
        <p:spPr>
          <a:xfrm>
            <a:off x="9488754" y="3705333"/>
            <a:ext cx="2266573" cy="2266573"/>
          </a:xfrm>
          <a:prstGeom prst="rect">
            <a:avLst/>
          </a:prstGeom>
          <a:ln>
            <a:noFill/>
          </a:ln>
          <a:effectLst>
            <a:outerShdw blurRad="292100" dist="139700" dir="2700000" algn="tl" rotWithShape="0">
              <a:srgbClr val="333333">
                <a:alpha val="65000"/>
              </a:srgbClr>
            </a:outerShdw>
          </a:effectLst>
        </p:spPr>
      </p:pic>
      <p:sp>
        <p:nvSpPr>
          <p:cNvPr id="18" name="Textfeld 17">
            <a:extLst>
              <a:ext uri="{FF2B5EF4-FFF2-40B4-BE49-F238E27FC236}">
                <a16:creationId xmlns:a16="http://schemas.microsoft.com/office/drawing/2014/main" id="{00722B96-867A-8F52-E094-D803524AB845}"/>
              </a:ext>
            </a:extLst>
          </p:cNvPr>
          <p:cNvSpPr txBox="1"/>
          <p:nvPr/>
        </p:nvSpPr>
        <p:spPr>
          <a:xfrm>
            <a:off x="9440625" y="5607059"/>
            <a:ext cx="2515986" cy="1077218"/>
          </a:xfrm>
          <a:prstGeom prst="rect">
            <a:avLst/>
          </a:prstGeom>
          <a:noFill/>
        </p:spPr>
        <p:txBody>
          <a:bodyPr wrap="square" rtlCol="0">
            <a:spAutoFit/>
          </a:bodyPr>
          <a:lstStyle/>
          <a:p>
            <a:r>
              <a:rPr lang="de-DE" sz="1600" dirty="0">
                <a:solidFill>
                  <a:schemeClr val="bg1">
                    <a:lumMod val="75000"/>
                  </a:schemeClr>
                </a:solidFill>
              </a:rPr>
              <a:t>Klicke auf DEAN, wenn du ein Video zur “wissenschaftlichen Methode“ sehen willst.</a:t>
            </a:r>
          </a:p>
        </p:txBody>
      </p:sp>
    </p:spTree>
    <p:extLst>
      <p:ext uri="{BB962C8B-B14F-4D97-AF65-F5344CB8AC3E}">
        <p14:creationId xmlns:p14="http://schemas.microsoft.com/office/powerpoint/2010/main" val="4048281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7" name="Textfeld 16">
            <a:extLst>
              <a:ext uri="{FF2B5EF4-FFF2-40B4-BE49-F238E27FC236}">
                <a16:creationId xmlns:a16="http://schemas.microsoft.com/office/drawing/2014/main" id="{488F9178-C231-D120-6AE6-C564EA163792}"/>
              </a:ext>
            </a:extLst>
          </p:cNvPr>
          <p:cNvSpPr txBox="1"/>
          <p:nvPr/>
        </p:nvSpPr>
        <p:spPr>
          <a:xfrm>
            <a:off x="311869" y="126496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planen</a:t>
            </a:r>
          </a:p>
        </p:txBody>
      </p:sp>
      <p:sp>
        <p:nvSpPr>
          <p:cNvPr id="18" name="Textfeld 17">
            <a:extLst>
              <a:ext uri="{FF2B5EF4-FFF2-40B4-BE49-F238E27FC236}">
                <a16:creationId xmlns:a16="http://schemas.microsoft.com/office/drawing/2014/main" id="{08B04E3E-2C5A-BECA-3859-1566C4B54E5F}"/>
              </a:ext>
            </a:extLst>
          </p:cNvPr>
          <p:cNvSpPr txBox="1"/>
          <p:nvPr/>
        </p:nvSpPr>
        <p:spPr>
          <a:xfrm>
            <a:off x="311868" y="2413338"/>
            <a:ext cx="11563299" cy="1631216"/>
          </a:xfrm>
          <a:prstGeom prst="rect">
            <a:avLst/>
          </a:prstGeom>
          <a:noFill/>
        </p:spPr>
        <p:txBody>
          <a:bodyPr wrap="square">
            <a:spAutoFit/>
          </a:bodyPr>
          <a:lstStyle/>
          <a:p>
            <a:r>
              <a:rPr lang="de-DE" sz="2000" dirty="0"/>
              <a:t>Die nächste Aufgabe ist es, einen Versuch zu planen, der die Hypothese sowohl bekräftigen (nicht bestätigen, wie gerade gelernt) als auch widerlegen kann. Nutze für den Versuch bitte ausschließlich die bereitgestellten Chemikalien und Geräte.</a:t>
            </a:r>
          </a:p>
          <a:p>
            <a:r>
              <a:rPr lang="de-DE" sz="2000" dirty="0"/>
              <a:t>Hinweis: Achte darauf, dass du NUR die Variable veränderst, deren Auswirkungen du überprüfen willst. Das nennt man Variablenkontrolle.</a:t>
            </a:r>
          </a:p>
        </p:txBody>
      </p:sp>
      <p:sp>
        <p:nvSpPr>
          <p:cNvPr id="26" name="Textfeld 25">
            <a:extLst>
              <a:ext uri="{FF2B5EF4-FFF2-40B4-BE49-F238E27FC236}">
                <a16:creationId xmlns:a16="http://schemas.microsoft.com/office/drawing/2014/main" id="{A2160C75-BB66-2101-6330-4A4B8137B20D}"/>
              </a:ext>
            </a:extLst>
          </p:cNvPr>
          <p:cNvSpPr txBox="1"/>
          <p:nvPr/>
        </p:nvSpPr>
        <p:spPr>
          <a:xfrm>
            <a:off x="344530" y="4148382"/>
            <a:ext cx="11530637" cy="1015663"/>
          </a:xfrm>
          <a:prstGeom prst="rect">
            <a:avLst/>
          </a:prstGeom>
          <a:noFill/>
        </p:spPr>
        <p:txBody>
          <a:bodyPr wrap="square">
            <a:spAutoFit/>
          </a:bodyPr>
          <a:lstStyle/>
          <a:p>
            <a:r>
              <a:rPr lang="de-DE" sz="2000" dirty="0"/>
              <a:t>Denke nun nochmal an deine Hypothese zurück.</a:t>
            </a:r>
          </a:p>
          <a:p>
            <a:r>
              <a:rPr lang="de-DE" sz="2000" dirty="0"/>
              <a:t>Notiere hier, welcher Ausgang des Experiments die Hypothese bekräftigen und welcher Ausgang sie widerlegen würde.</a:t>
            </a:r>
          </a:p>
        </p:txBody>
      </p:sp>
      <p:pic>
        <p:nvPicPr>
          <p:cNvPr id="9" name="Grafik 8">
            <a:extLst>
              <a:ext uri="{FF2B5EF4-FFF2-40B4-BE49-F238E27FC236}">
                <a16:creationId xmlns:a16="http://schemas.microsoft.com/office/drawing/2014/main" id="{31CEEA4C-5EA8-8F6A-72B5-7D2D8E48227E}"/>
              </a:ext>
            </a:extLst>
          </p:cNvPr>
          <p:cNvPicPr>
            <a:picLocks noChangeAspect="1"/>
          </p:cNvPicPr>
          <p:nvPr/>
        </p:nvPicPr>
        <p:blipFill>
          <a:blip r:embed="rId12"/>
          <a:stretch>
            <a:fillRect/>
          </a:stretch>
        </p:blipFill>
        <p:spPr>
          <a:xfrm>
            <a:off x="1445088" y="5057189"/>
            <a:ext cx="9759290" cy="1656000"/>
          </a:xfrm>
          <a:prstGeom prst="roundRect">
            <a:avLst>
              <a:gd name="adj" fmla="val 7676"/>
            </a:avLst>
          </a:prstGeom>
          <a:ln>
            <a:solidFill>
              <a:schemeClr val="tx2">
                <a:lumMod val="65000"/>
              </a:schemeClr>
            </a:solidFill>
          </a:ln>
        </p:spPr>
      </p:pic>
    </p:spTree>
    <p:extLst>
      <p:ext uri="{BB962C8B-B14F-4D97-AF65-F5344CB8AC3E}">
        <p14:creationId xmlns:p14="http://schemas.microsoft.com/office/powerpoint/2010/main" val="544125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9" name="Textfeld 18">
            <a:extLst>
              <a:ext uri="{FF2B5EF4-FFF2-40B4-BE49-F238E27FC236}">
                <a16:creationId xmlns:a16="http://schemas.microsoft.com/office/drawing/2014/main" id="{78F04602-3709-F975-11FD-513239E94CD8}"/>
              </a:ext>
            </a:extLst>
          </p:cNvPr>
          <p:cNvSpPr txBox="1"/>
          <p:nvPr/>
        </p:nvSpPr>
        <p:spPr>
          <a:xfrm>
            <a:off x="311869" y="126496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Experiment durchführen</a:t>
            </a:r>
          </a:p>
        </p:txBody>
      </p:sp>
      <p:sp>
        <p:nvSpPr>
          <p:cNvPr id="10" name="Textfeld 9">
            <a:extLst>
              <a:ext uri="{FF2B5EF4-FFF2-40B4-BE49-F238E27FC236}">
                <a16:creationId xmlns:a16="http://schemas.microsoft.com/office/drawing/2014/main" id="{B460CF3C-0641-BF76-E8AA-EEC6B6925E1B}"/>
              </a:ext>
            </a:extLst>
          </p:cNvPr>
          <p:cNvSpPr txBox="1"/>
          <p:nvPr/>
        </p:nvSpPr>
        <p:spPr>
          <a:xfrm>
            <a:off x="311869" y="2551837"/>
            <a:ext cx="11708246" cy="1569660"/>
          </a:xfrm>
          <a:prstGeom prst="rect">
            <a:avLst/>
          </a:prstGeom>
          <a:noFill/>
        </p:spPr>
        <p:txBody>
          <a:bodyPr wrap="square">
            <a:spAutoFit/>
          </a:bodyPr>
          <a:lstStyle/>
          <a:p>
            <a:r>
              <a:rPr lang="de-DE" sz="2400" dirty="0"/>
              <a:t>Im nächsten Schritt führst du dein geplantes Experiment durch. </a:t>
            </a:r>
          </a:p>
          <a:p>
            <a:r>
              <a:rPr lang="de-DE" sz="2400" dirty="0"/>
              <a:t>Schon in der Planung solltest du dir überlegt haben, welche Beobachtungen und Messungen du bei deinem Versuch durchführst. </a:t>
            </a:r>
          </a:p>
          <a:p>
            <a:r>
              <a:rPr lang="de-DE" sz="2400" dirty="0"/>
              <a:t>Falls das noch nicht der Fall ist, ergänze diese in deiner Versuchsbeschreibung.</a:t>
            </a:r>
          </a:p>
        </p:txBody>
      </p:sp>
    </p:spTree>
    <p:extLst>
      <p:ext uri="{BB962C8B-B14F-4D97-AF65-F5344CB8AC3E}">
        <p14:creationId xmlns:p14="http://schemas.microsoft.com/office/powerpoint/2010/main" val="22214647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0" name="Textfeld 9">
            <a:extLst>
              <a:ext uri="{FF2B5EF4-FFF2-40B4-BE49-F238E27FC236}">
                <a16:creationId xmlns:a16="http://schemas.microsoft.com/office/drawing/2014/main" id="{AFCD3BAF-667F-F560-8853-6CA350B82B72}"/>
              </a:ext>
            </a:extLst>
          </p:cNvPr>
          <p:cNvSpPr txBox="1"/>
          <p:nvPr/>
        </p:nvSpPr>
        <p:spPr>
          <a:xfrm>
            <a:off x="311869" y="1264966"/>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Ergebnisse dokumentieren</a:t>
            </a:r>
          </a:p>
        </p:txBody>
      </p:sp>
      <p:sp>
        <p:nvSpPr>
          <p:cNvPr id="9" name="Textfeld 8">
            <a:extLst>
              <a:ext uri="{FF2B5EF4-FFF2-40B4-BE49-F238E27FC236}">
                <a16:creationId xmlns:a16="http://schemas.microsoft.com/office/drawing/2014/main" id="{E1B2D529-D2E6-94F2-C42F-6DCBA9DD6DDB}"/>
              </a:ext>
            </a:extLst>
          </p:cNvPr>
          <p:cNvSpPr txBox="1"/>
          <p:nvPr/>
        </p:nvSpPr>
        <p:spPr>
          <a:xfrm>
            <a:off x="311869" y="2551837"/>
            <a:ext cx="11708246" cy="3416320"/>
          </a:xfrm>
          <a:prstGeom prst="rect">
            <a:avLst/>
          </a:prstGeom>
          <a:noFill/>
        </p:spPr>
        <p:txBody>
          <a:bodyPr wrap="square">
            <a:spAutoFit/>
          </a:bodyPr>
          <a:lstStyle/>
          <a:p>
            <a:r>
              <a:rPr lang="de-DE" sz="2400" dirty="0"/>
              <a:t>Es ist wichtig, dass du deine Erkenntnisse fest </a:t>
            </a:r>
            <a:r>
              <a:rPr lang="de-DE" sz="2400" dirty="0" err="1"/>
              <a:t>hälst</a:t>
            </a:r>
            <a:r>
              <a:rPr lang="de-DE" sz="2400" dirty="0"/>
              <a:t>, um sie später zu interpretieren und etwas Neues lernen zu können.</a:t>
            </a:r>
          </a:p>
          <a:p>
            <a:r>
              <a:rPr lang="de-DE" sz="2400" dirty="0"/>
              <a:t>Notiere dir daher deine Beobachtungen und ggf. Messwerte (wie bspw. vergangene Zeit, Temperatur, pH-Wert, …) und unter welchen Bedingungen du diese erhalten hast.</a:t>
            </a:r>
          </a:p>
          <a:p>
            <a:endParaRPr lang="de-DE" sz="2400" dirty="0"/>
          </a:p>
          <a:p>
            <a:r>
              <a:rPr lang="de-DE" sz="2400" dirty="0"/>
              <a:t>Jemand, der oder die das Experiment nicht durchgeführt hat, sollte anhand deiner Ergebnisse nachvollziehen können, was du getan hast und was passiert ist bzw. beobachtet werden konnte.</a:t>
            </a:r>
          </a:p>
          <a:p>
            <a:endParaRPr lang="de-DE" sz="2400" dirty="0"/>
          </a:p>
          <a:p>
            <a:r>
              <a:rPr lang="de-DE" sz="2400" dirty="0"/>
              <a:t>Hinweis: Du kannst Fotos/Videos machen und diese in den DEAN einfügen </a:t>
            </a:r>
            <a:r>
              <a:rPr lang="de-DE" sz="2400" dirty="0">
                <a:sym typeface="Wingdings" pitchFamily="2" charset="2"/>
              </a:rPr>
              <a:t> </a:t>
            </a:r>
            <a:endParaRPr lang="de-DE" sz="2400" dirty="0"/>
          </a:p>
        </p:txBody>
      </p:sp>
    </p:spTree>
    <p:extLst>
      <p:ext uri="{BB962C8B-B14F-4D97-AF65-F5344CB8AC3E}">
        <p14:creationId xmlns:p14="http://schemas.microsoft.com/office/powerpoint/2010/main" val="1336883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98999BC4-6C2F-0345-ECEE-9A9CE7CFB844}"/>
              </a:ext>
            </a:extLst>
          </p:cNvPr>
          <p:cNvSpPr txBox="1"/>
          <p:nvPr/>
        </p:nvSpPr>
        <p:spPr>
          <a:xfrm>
            <a:off x="311869" y="1360217"/>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Daten interpretieren</a:t>
            </a:r>
          </a:p>
        </p:txBody>
      </p:sp>
      <p:sp>
        <p:nvSpPr>
          <p:cNvPr id="15" name="Textfeld 14">
            <a:extLst>
              <a:ext uri="{FF2B5EF4-FFF2-40B4-BE49-F238E27FC236}">
                <a16:creationId xmlns:a16="http://schemas.microsoft.com/office/drawing/2014/main" id="{6FAB1A69-D149-A48D-3CDA-FC323E1B3BE3}"/>
              </a:ext>
            </a:extLst>
          </p:cNvPr>
          <p:cNvSpPr txBox="1"/>
          <p:nvPr/>
        </p:nvSpPr>
        <p:spPr>
          <a:xfrm>
            <a:off x="311869" y="2690336"/>
            <a:ext cx="11708246" cy="2308324"/>
          </a:xfrm>
          <a:prstGeom prst="rect">
            <a:avLst/>
          </a:prstGeom>
          <a:noFill/>
        </p:spPr>
        <p:txBody>
          <a:bodyPr wrap="square">
            <a:spAutoFit/>
          </a:bodyPr>
          <a:lstStyle/>
          <a:p>
            <a:r>
              <a:rPr lang="de-DE" sz="2400" dirty="0"/>
              <a:t>Im letzten Schritt musst du deine Daten im Licht der Fragestellung interpretieren und verallgemeinern. Anschließend prüft man das Experiment noch einmal kritisch: War es geeignet, um die aufgestellte Hypothese mit Hilfe der Daten zu beantworten?</a:t>
            </a:r>
          </a:p>
          <a:p>
            <a:endParaRPr lang="de-DE" sz="2400" dirty="0"/>
          </a:p>
          <a:p>
            <a:r>
              <a:rPr lang="de-DE" sz="2400" dirty="0"/>
              <a:t>Im Unterricht stehen dir zur Interpretation Materialien und Hilfestellungen zur Verfügung. </a:t>
            </a:r>
          </a:p>
          <a:p>
            <a:r>
              <a:rPr lang="de-DE" sz="2400" dirty="0"/>
              <a:t>Dieser Schritt bildet die Brücke zwischen der Praxis und der Theorie.</a:t>
            </a:r>
          </a:p>
        </p:txBody>
      </p:sp>
    </p:spTree>
    <p:extLst>
      <p:ext uri="{BB962C8B-B14F-4D97-AF65-F5344CB8AC3E}">
        <p14:creationId xmlns:p14="http://schemas.microsoft.com/office/powerpoint/2010/main" val="1703370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1" name="Textfeld 10">
            <a:extLst>
              <a:ext uri="{FF2B5EF4-FFF2-40B4-BE49-F238E27FC236}">
                <a16:creationId xmlns:a16="http://schemas.microsoft.com/office/drawing/2014/main" id="{BCCE29F4-6E2C-77E3-E9E2-628D3EFD41A7}"/>
              </a:ext>
            </a:extLst>
          </p:cNvPr>
          <p:cNvSpPr txBox="1"/>
          <p:nvPr/>
        </p:nvSpPr>
        <p:spPr>
          <a:xfrm>
            <a:off x="311869" y="1278422"/>
            <a:ext cx="2266439" cy="862865"/>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Rückbezug zur Hypothese</a:t>
            </a:r>
          </a:p>
        </p:txBody>
      </p:sp>
      <p:sp>
        <p:nvSpPr>
          <p:cNvPr id="17" name="Textfeld 16">
            <a:extLst>
              <a:ext uri="{FF2B5EF4-FFF2-40B4-BE49-F238E27FC236}">
                <a16:creationId xmlns:a16="http://schemas.microsoft.com/office/drawing/2014/main" id="{0C274722-3383-091C-13A9-73C81897D529}"/>
              </a:ext>
            </a:extLst>
          </p:cNvPr>
          <p:cNvSpPr txBox="1"/>
          <p:nvPr/>
        </p:nvSpPr>
        <p:spPr>
          <a:xfrm>
            <a:off x="311868" y="2690336"/>
            <a:ext cx="11448331" cy="2308324"/>
          </a:xfrm>
          <a:prstGeom prst="rect">
            <a:avLst/>
          </a:prstGeom>
          <a:noFill/>
        </p:spPr>
        <p:txBody>
          <a:bodyPr wrap="square">
            <a:spAutoFit/>
          </a:bodyPr>
          <a:lstStyle/>
          <a:p>
            <a:r>
              <a:rPr lang="de-DE" sz="2400" dirty="0"/>
              <a:t>Am Ende vergleicht man die Ergebnisse mit den Vorhersagen durch die vorher aufgestellte Hypothese.</a:t>
            </a:r>
          </a:p>
          <a:p>
            <a:endParaRPr lang="de-DE" sz="2400" dirty="0"/>
          </a:p>
          <a:p>
            <a:r>
              <a:rPr lang="de-DE" sz="2400" dirty="0"/>
              <a:t>Damit bist du am Ende des Experimentierprozesses angekommen. Im Grunde genommen geht es an dieser Stelle wieder von vorne los. Aus euren Ergebnissen lassen sich neue Fragestellungen, neue Hypothesen und neue Experimente entwickeln. </a:t>
            </a:r>
          </a:p>
        </p:txBody>
      </p:sp>
    </p:spTree>
    <p:extLst>
      <p:ext uri="{BB962C8B-B14F-4D97-AF65-F5344CB8AC3E}">
        <p14:creationId xmlns:p14="http://schemas.microsoft.com/office/powerpoint/2010/main" val="4076630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9174997" y="5934489"/>
            <a:ext cx="3042953"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9386888" y="6054226"/>
            <a:ext cx="2680642"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Experimentwahl</a:t>
            </a:r>
          </a:p>
        </p:txBody>
      </p:sp>
      <p:sp>
        <p:nvSpPr>
          <p:cNvPr id="10" name="Textfeld 9">
            <a:extLst>
              <a:ext uri="{FF2B5EF4-FFF2-40B4-BE49-F238E27FC236}">
                <a16:creationId xmlns:a16="http://schemas.microsoft.com/office/drawing/2014/main" id="{560C1FEB-6ECB-90ED-D73E-4A3186839D6C}"/>
              </a:ext>
            </a:extLst>
          </p:cNvPr>
          <p:cNvSpPr txBox="1"/>
          <p:nvPr/>
        </p:nvSpPr>
        <p:spPr>
          <a:xfrm>
            <a:off x="263471" y="1880595"/>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Du wirst alle Schritte des Experimentierprozesses nun durchlaufen! </a:t>
            </a:r>
            <a:r>
              <a:rPr lang="de-DE" sz="2400" kern="100" dirty="0">
                <a:solidFill>
                  <a:srgbClr val="03869E"/>
                </a:solidFill>
                <a:effectLst/>
                <a:ea typeface="Aptos" panose="020B0004020202020204" pitchFamily="34" charset="0"/>
                <a:cs typeface="Arial" panose="020B0604020202020204" pitchFamily="34" charset="0"/>
              </a:rPr>
              <a:t>Überl</a:t>
            </a:r>
            <a:r>
              <a:rPr lang="de-DE" sz="2400" kern="100" dirty="0">
                <a:solidFill>
                  <a:srgbClr val="03869E"/>
                </a:solidFill>
                <a:ea typeface="Aptos" panose="020B0004020202020204" pitchFamily="34" charset="0"/>
                <a:cs typeface="Arial" panose="020B0604020202020204" pitchFamily="34" charset="0"/>
              </a:rPr>
              <a:t>ege dir zunächst eine Eigenschaft eines Salzes, die du untersuchen möchtest!</a:t>
            </a:r>
            <a:endParaRPr lang="de-DE" sz="2400" kern="100" dirty="0">
              <a:solidFill>
                <a:srgbClr val="03869E"/>
              </a:solidFill>
              <a:effectLst/>
              <a:ea typeface="Aptos" panose="020B0004020202020204" pitchFamily="34" charset="0"/>
              <a:cs typeface="Arial" panose="020B0604020202020204" pitchFamily="34" charset="0"/>
            </a:endParaRPr>
          </a:p>
        </p:txBody>
      </p:sp>
      <p:sp>
        <p:nvSpPr>
          <p:cNvPr id="11" name="Textfeld 10">
            <a:extLst>
              <a:ext uri="{FF2B5EF4-FFF2-40B4-BE49-F238E27FC236}">
                <a16:creationId xmlns:a16="http://schemas.microsoft.com/office/drawing/2014/main" id="{432544BB-20D1-300A-8DF9-FAB8918D79F7}"/>
              </a:ext>
            </a:extLst>
          </p:cNvPr>
          <p:cNvSpPr txBox="1"/>
          <p:nvPr/>
        </p:nvSpPr>
        <p:spPr>
          <a:xfrm>
            <a:off x="311869" y="3386137"/>
            <a:ext cx="2266439" cy="467692"/>
          </a:xfrm>
          <a:prstGeom prst="rect">
            <a:avLst/>
          </a:prstGeom>
          <a:solidFill>
            <a:srgbClr val="4CE5B5"/>
          </a:solidFill>
        </p:spPr>
        <p:txBody>
          <a:bodyPr wrap="square">
            <a:spAutoFit/>
          </a:bodyPr>
          <a:lstStyle/>
          <a:p>
            <a:pPr lvl="0" algn="ctr">
              <a:lnSpc>
                <a:spcPct val="107000"/>
              </a:lnSpc>
            </a:pPr>
            <a:r>
              <a:rPr lang="de-DE" sz="2400" kern="100" dirty="0">
                <a:ea typeface="Aptos" panose="020B0004020202020204" pitchFamily="34" charset="0"/>
                <a:cs typeface="Arial" panose="020B0604020202020204" pitchFamily="34" charset="0"/>
              </a:rPr>
              <a:t>Tipp/Hinweis</a:t>
            </a:r>
            <a:endParaRPr lang="de-DE" sz="2400" kern="100" dirty="0">
              <a:effectLst/>
              <a:ea typeface="Aptos" panose="020B0004020202020204" pitchFamily="34" charset="0"/>
              <a:cs typeface="Arial" panose="020B0604020202020204" pitchFamily="34" charset="0"/>
            </a:endParaRPr>
          </a:p>
        </p:txBody>
      </p:sp>
      <p:sp>
        <p:nvSpPr>
          <p:cNvPr id="15" name="Textfeld 14">
            <a:hlinkClick r:id="rId12" action="ppaction://hlinksldjump"/>
            <a:extLst>
              <a:ext uri="{FF2B5EF4-FFF2-40B4-BE49-F238E27FC236}">
                <a16:creationId xmlns:a16="http://schemas.microsoft.com/office/drawing/2014/main" id="{77923C5F-B35D-F723-CA0E-01B6707D0A40}"/>
              </a:ext>
            </a:extLst>
          </p:cNvPr>
          <p:cNvSpPr txBox="1"/>
          <p:nvPr/>
        </p:nvSpPr>
        <p:spPr>
          <a:xfrm>
            <a:off x="9505368" y="6181642"/>
            <a:ext cx="2562161" cy="467692"/>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Kann losgehen!</a:t>
            </a:r>
            <a:endParaRPr lang="de-DE" sz="2400" kern="100" dirty="0">
              <a:solidFill>
                <a:srgbClr val="03869E"/>
              </a:solidFill>
              <a:effectLst/>
              <a:ea typeface="Aptos" panose="020B0004020202020204" pitchFamily="34" charset="0"/>
              <a:cs typeface="Arial" panose="020B0604020202020204" pitchFamily="34" charset="0"/>
            </a:endParaRPr>
          </a:p>
        </p:txBody>
      </p:sp>
      <p:grpSp>
        <p:nvGrpSpPr>
          <p:cNvPr id="26" name="Gruppieren 25">
            <a:extLst>
              <a:ext uri="{FF2B5EF4-FFF2-40B4-BE49-F238E27FC236}">
                <a16:creationId xmlns:a16="http://schemas.microsoft.com/office/drawing/2014/main" id="{D3571F1D-6744-0711-B7AF-17517FA20A09}"/>
              </a:ext>
            </a:extLst>
          </p:cNvPr>
          <p:cNvGrpSpPr/>
          <p:nvPr/>
        </p:nvGrpSpPr>
        <p:grpSpPr>
          <a:xfrm>
            <a:off x="5548750" y="2922526"/>
            <a:ext cx="2719999" cy="2656794"/>
            <a:chOff x="4962780" y="2709830"/>
            <a:chExt cx="2719999" cy="2656794"/>
          </a:xfrm>
        </p:grpSpPr>
        <p:pic>
          <p:nvPicPr>
            <p:cNvPr id="19" name="Grafik 18" descr="Ein Bild, das Quarz, Kristall, Transparenz, Mineral enthält.&#10;&#10;Automatisch generierte Beschreibung">
              <a:extLst>
                <a:ext uri="{FF2B5EF4-FFF2-40B4-BE49-F238E27FC236}">
                  <a16:creationId xmlns:a16="http://schemas.microsoft.com/office/drawing/2014/main" id="{008EA246-617F-8A85-502F-12941D0286CE}"/>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4962780" y="3665409"/>
              <a:ext cx="2266439" cy="1701215"/>
            </a:xfrm>
            <a:prstGeom prst="rect">
              <a:avLst/>
            </a:prstGeom>
          </p:spPr>
        </p:pic>
        <p:pic>
          <p:nvPicPr>
            <p:cNvPr id="25" name="Grafik 24" descr="Ein Bild, das Werkzeug, Kunst, Design enthält.&#10;&#10;Automatisch generierte Beschreibung mit mittlerer Zuverlässigkeit">
              <a:extLst>
                <a:ext uri="{FF2B5EF4-FFF2-40B4-BE49-F238E27FC236}">
                  <a16:creationId xmlns:a16="http://schemas.microsoft.com/office/drawing/2014/main" id="{9D81FAAB-91D9-D8A5-72B6-DF69A05C8BF4}"/>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rot="19996377">
              <a:off x="6248210" y="2709830"/>
              <a:ext cx="1434569" cy="1385255"/>
            </a:xfrm>
            <a:prstGeom prst="rect">
              <a:avLst/>
            </a:prstGeom>
          </p:spPr>
        </p:pic>
      </p:grpSp>
      <p:pic>
        <p:nvPicPr>
          <p:cNvPr id="28" name="Grafik 27" descr="Ein Bild, das Kabel, Elektrische Leitungen, Elektronik, Im Haus enthält.&#10;&#10;Automatisch generierte Beschreibung">
            <a:extLst>
              <a:ext uri="{FF2B5EF4-FFF2-40B4-BE49-F238E27FC236}">
                <a16:creationId xmlns:a16="http://schemas.microsoft.com/office/drawing/2014/main" id="{8E0ADA4B-1201-A24C-EADA-312C8A56496B}"/>
              </a:ext>
            </a:extLst>
          </p:cNvPr>
          <p:cNvPicPr>
            <a:picLocks noChangeAspect="1"/>
          </p:cNvPicPr>
          <p:nvPr/>
        </p:nvPicPr>
        <p:blipFill>
          <a:blip r:embed="rId17">
            <a:extLst>
              <a:ext uri="{837473B0-CC2E-450A-ABE3-18F120FF3D39}">
                <a1611:picAttrSrcUrl xmlns:a1611="http://schemas.microsoft.com/office/drawing/2016/11/main" r:id="rId18"/>
              </a:ext>
            </a:extLst>
          </a:blip>
          <a:stretch>
            <a:fillRect/>
          </a:stretch>
        </p:blipFill>
        <p:spPr>
          <a:xfrm>
            <a:off x="8582467" y="2870876"/>
            <a:ext cx="2540000" cy="1905000"/>
          </a:xfrm>
          <a:prstGeom prst="rect">
            <a:avLst/>
          </a:prstGeom>
        </p:spPr>
      </p:pic>
      <p:pic>
        <p:nvPicPr>
          <p:cNvPr id="31" name="Grafik 30" descr="Ein Bild, das Flüssigkeit, Trinkgefäß, Geschirr, Wasser trinken enthält.&#10;&#10;Automatisch generierte Beschreibung">
            <a:extLst>
              <a:ext uri="{FF2B5EF4-FFF2-40B4-BE49-F238E27FC236}">
                <a16:creationId xmlns:a16="http://schemas.microsoft.com/office/drawing/2014/main" id="{55198184-BDFA-E318-3A00-F6464D731748}"/>
              </a:ext>
            </a:extLst>
          </p:cNvPr>
          <p:cNvPicPr>
            <a:picLocks noChangeAspect="1"/>
          </p:cNvPicPr>
          <p:nvPr/>
        </p:nvPicPr>
        <p:blipFill>
          <a:blip r:embed="rId19">
            <a:extLst>
              <a:ext uri="{837473B0-CC2E-450A-ABE3-18F120FF3D39}">
                <a1611:picAttrSrcUrl xmlns:a1611="http://schemas.microsoft.com/office/drawing/2016/11/main" r:id="rId20"/>
              </a:ext>
            </a:extLst>
          </a:blip>
          <a:stretch>
            <a:fillRect/>
          </a:stretch>
        </p:blipFill>
        <p:spPr>
          <a:xfrm>
            <a:off x="3215881" y="3284188"/>
            <a:ext cx="1807588" cy="3429001"/>
          </a:xfrm>
          <a:prstGeom prst="rect">
            <a:avLst/>
          </a:prstGeom>
        </p:spPr>
      </p:pic>
      <p:sp>
        <p:nvSpPr>
          <p:cNvPr id="33" name="Textfeld 32">
            <a:extLst>
              <a:ext uri="{FF2B5EF4-FFF2-40B4-BE49-F238E27FC236}">
                <a16:creationId xmlns:a16="http://schemas.microsoft.com/office/drawing/2014/main" id="{F1D6A6A8-8C98-AA84-BAA6-AA669EFEF5FD}"/>
              </a:ext>
            </a:extLst>
          </p:cNvPr>
          <p:cNvSpPr txBox="1"/>
          <p:nvPr/>
        </p:nvSpPr>
        <p:spPr>
          <a:xfrm>
            <a:off x="6062136" y="5640914"/>
            <a:ext cx="3112860" cy="369332"/>
          </a:xfrm>
          <a:prstGeom prst="rect">
            <a:avLst/>
          </a:prstGeom>
          <a:noFill/>
        </p:spPr>
        <p:txBody>
          <a:bodyPr wrap="square" rtlCol="0">
            <a:spAutoFit/>
          </a:bodyPr>
          <a:lstStyle/>
          <a:p>
            <a:r>
              <a:rPr lang="de-DE" dirty="0"/>
              <a:t>Mechanische Krafteinwirkung</a:t>
            </a:r>
          </a:p>
        </p:txBody>
      </p:sp>
      <p:sp>
        <p:nvSpPr>
          <p:cNvPr id="34" name="Textfeld 33">
            <a:extLst>
              <a:ext uri="{FF2B5EF4-FFF2-40B4-BE49-F238E27FC236}">
                <a16:creationId xmlns:a16="http://schemas.microsoft.com/office/drawing/2014/main" id="{4573F5D6-9937-692A-8CDB-D71E5F131B8F}"/>
              </a:ext>
            </a:extLst>
          </p:cNvPr>
          <p:cNvSpPr txBox="1"/>
          <p:nvPr/>
        </p:nvSpPr>
        <p:spPr>
          <a:xfrm>
            <a:off x="5023469" y="6181642"/>
            <a:ext cx="2595125" cy="369332"/>
          </a:xfrm>
          <a:prstGeom prst="rect">
            <a:avLst/>
          </a:prstGeom>
          <a:noFill/>
        </p:spPr>
        <p:txBody>
          <a:bodyPr wrap="square" rtlCol="0">
            <a:spAutoFit/>
          </a:bodyPr>
          <a:lstStyle/>
          <a:p>
            <a:r>
              <a:rPr lang="de-DE" dirty="0"/>
              <a:t>Löslichkeit</a:t>
            </a:r>
          </a:p>
        </p:txBody>
      </p:sp>
      <p:sp>
        <p:nvSpPr>
          <p:cNvPr id="35" name="Textfeld 34">
            <a:extLst>
              <a:ext uri="{FF2B5EF4-FFF2-40B4-BE49-F238E27FC236}">
                <a16:creationId xmlns:a16="http://schemas.microsoft.com/office/drawing/2014/main" id="{01BF3239-6B21-1C87-425B-27DCD5491645}"/>
              </a:ext>
            </a:extLst>
          </p:cNvPr>
          <p:cNvSpPr txBox="1"/>
          <p:nvPr/>
        </p:nvSpPr>
        <p:spPr>
          <a:xfrm>
            <a:off x="8700816" y="4878656"/>
            <a:ext cx="2595125" cy="369332"/>
          </a:xfrm>
          <a:prstGeom prst="rect">
            <a:avLst/>
          </a:prstGeom>
          <a:noFill/>
        </p:spPr>
        <p:txBody>
          <a:bodyPr wrap="square" rtlCol="0">
            <a:spAutoFit/>
          </a:bodyPr>
          <a:lstStyle/>
          <a:p>
            <a:r>
              <a:rPr lang="de-DE" dirty="0"/>
              <a:t>Elektrische Leitfähigkeit</a:t>
            </a:r>
          </a:p>
        </p:txBody>
      </p:sp>
      <p:pic>
        <p:nvPicPr>
          <p:cNvPr id="36" name="Grafik 35" descr="Doppeltippen-Geste mit einfarbiger Füllung">
            <a:extLst>
              <a:ext uri="{FF2B5EF4-FFF2-40B4-BE49-F238E27FC236}">
                <a16:creationId xmlns:a16="http://schemas.microsoft.com/office/drawing/2014/main" id="{FE2A6A9A-0661-8C68-698B-379DC7532EF1}"/>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2329339">
            <a:off x="115566" y="3951243"/>
            <a:ext cx="883848" cy="883848"/>
          </a:xfrm>
          <a:prstGeom prst="rect">
            <a:avLst/>
          </a:prstGeom>
        </p:spPr>
      </p:pic>
      <p:sp>
        <p:nvSpPr>
          <p:cNvPr id="16" name="Textfeld 15">
            <a:extLst>
              <a:ext uri="{FF2B5EF4-FFF2-40B4-BE49-F238E27FC236}">
                <a16:creationId xmlns:a16="http://schemas.microsoft.com/office/drawing/2014/main" id="{FA6379DA-85C3-1B56-2E14-4AC9295B2F80}"/>
              </a:ext>
            </a:extLst>
          </p:cNvPr>
          <p:cNvSpPr txBox="1"/>
          <p:nvPr/>
        </p:nvSpPr>
        <p:spPr>
          <a:xfrm>
            <a:off x="1007285" y="3891716"/>
            <a:ext cx="1807588" cy="338554"/>
          </a:xfrm>
          <a:prstGeom prst="rect">
            <a:avLst/>
          </a:prstGeom>
          <a:noFill/>
        </p:spPr>
        <p:txBody>
          <a:bodyPr wrap="square" rtlCol="0">
            <a:spAutoFit/>
          </a:bodyPr>
          <a:lstStyle/>
          <a:p>
            <a:r>
              <a:rPr lang="de-DE" sz="1600" dirty="0">
                <a:solidFill>
                  <a:schemeClr val="bg1">
                    <a:lumMod val="75000"/>
                  </a:schemeClr>
                </a:solidFill>
              </a:rPr>
              <a:t>Klicke (mehrfach)</a:t>
            </a:r>
          </a:p>
        </p:txBody>
      </p:sp>
    </p:spTree>
    <p:extLst>
      <p:ext uri="{BB962C8B-B14F-4D97-AF65-F5344CB8AC3E}">
        <p14:creationId xmlns:p14="http://schemas.microsoft.com/office/powerpoint/2010/main" val="11910186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nextCondLst>
                <p:cond evt="onClick" delay="0">
                  <p:tgtEl>
                    <p:spTgt spid="11"/>
                  </p:tgtEl>
                </p:cond>
              </p:nextCondLst>
            </p:seq>
          </p:childTnLst>
        </p:cTn>
      </p:par>
    </p:tnLst>
    <p:bldLst>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Hypothese</a:t>
            </a:r>
          </a:p>
        </p:txBody>
      </p:sp>
      <p:sp>
        <p:nvSpPr>
          <p:cNvPr id="10" name="Textfeld 9">
            <a:extLst>
              <a:ext uri="{FF2B5EF4-FFF2-40B4-BE49-F238E27FC236}">
                <a16:creationId xmlns:a16="http://schemas.microsoft.com/office/drawing/2014/main" id="{D57FCAEC-2AE3-9258-FE69-FABBC2A8E079}"/>
              </a:ext>
            </a:extLst>
          </p:cNvPr>
          <p:cNvSpPr txBox="1"/>
          <p:nvPr/>
        </p:nvSpPr>
        <p:spPr>
          <a:xfrm>
            <a:off x="263471" y="1806604"/>
            <a:ext cx="9515529" cy="1258101"/>
          </a:xfrm>
          <a:prstGeom prst="rect">
            <a:avLst/>
          </a:prstGeom>
          <a:noFill/>
        </p:spPr>
        <p:txBody>
          <a:bodyPr wrap="square">
            <a:spAutoFit/>
          </a:bodyPr>
          <a:lstStyle/>
          <a:p>
            <a:pPr lvl="0">
              <a:lnSpc>
                <a:spcPct val="107000"/>
              </a:lnSpc>
            </a:pPr>
            <a:r>
              <a:rPr lang="de-DE" sz="2400" kern="100" dirty="0">
                <a:ea typeface="Aptos" panose="020B0004020202020204" pitchFamily="34" charset="0"/>
                <a:cs typeface="Arial" panose="020B0604020202020204" pitchFamily="34" charset="0"/>
              </a:rPr>
              <a:t>Hast du eine Eigenschaft gewählt? </a:t>
            </a:r>
            <a:r>
              <a:rPr lang="de-DE" sz="2400" kern="100" dirty="0">
                <a:solidFill>
                  <a:srgbClr val="03869E"/>
                </a:solidFill>
                <a:ea typeface="Aptos" panose="020B0004020202020204" pitchFamily="34" charset="0"/>
                <a:cs typeface="Arial" panose="020B0604020202020204" pitchFamily="34" charset="0"/>
              </a:rPr>
              <a:t>Falls nein, kehre zur letzten Folie zurück!</a:t>
            </a:r>
            <a:endParaRPr lang="de-DE" sz="2400" kern="100" dirty="0">
              <a:solidFill>
                <a:srgbClr val="03869E"/>
              </a:solidFill>
              <a:effectLst/>
              <a:ea typeface="Aptos" panose="020B0004020202020204" pitchFamily="34" charset="0"/>
              <a:cs typeface="Arial" panose="020B0604020202020204" pitchFamily="34" charset="0"/>
            </a:endParaRPr>
          </a:p>
          <a:p>
            <a:pPr lvl="0">
              <a:lnSpc>
                <a:spcPct val="107000"/>
              </a:lnSpc>
            </a:pPr>
            <a:r>
              <a:rPr lang="de-DE" sz="2400" kern="100" dirty="0">
                <a:ea typeface="Aptos" panose="020B0004020202020204" pitchFamily="34" charset="0"/>
                <a:cs typeface="Arial" panose="020B0604020202020204" pitchFamily="34" charset="0"/>
              </a:rPr>
              <a:t>Falls ja: </a:t>
            </a:r>
            <a:r>
              <a:rPr lang="de-DE" sz="2400" kern="100" dirty="0">
                <a:solidFill>
                  <a:srgbClr val="03869E"/>
                </a:solidFill>
                <a:ea typeface="Aptos" panose="020B0004020202020204" pitchFamily="34" charset="0"/>
                <a:cs typeface="Arial" panose="020B0604020202020204" pitchFamily="34" charset="0"/>
              </a:rPr>
              <a:t>Stelle eine Vermutung (Hypothese) auf, welche Eigenschaft Salze zeigen!</a:t>
            </a:r>
            <a:endParaRPr lang="de-DE" sz="2400" kern="100" dirty="0">
              <a:solidFill>
                <a:srgbClr val="03869E"/>
              </a:solidFill>
              <a:effectLst/>
              <a:ea typeface="Aptos" panose="020B0004020202020204" pitchFamily="34" charset="0"/>
              <a:cs typeface="Arial" panose="020B0604020202020204" pitchFamily="34" charset="0"/>
            </a:endParaRPr>
          </a:p>
        </p:txBody>
      </p:sp>
      <p:pic>
        <p:nvPicPr>
          <p:cNvPr id="11" name="Grafik 10">
            <a:extLst>
              <a:ext uri="{FF2B5EF4-FFF2-40B4-BE49-F238E27FC236}">
                <a16:creationId xmlns:a16="http://schemas.microsoft.com/office/drawing/2014/main" id="{DF900BAE-F178-BBCD-4231-6643F01AFA71}"/>
              </a:ext>
            </a:extLst>
          </p:cNvPr>
          <p:cNvPicPr>
            <a:picLocks noChangeAspect="1"/>
          </p:cNvPicPr>
          <p:nvPr/>
        </p:nvPicPr>
        <p:blipFill>
          <a:blip r:embed="rId12"/>
          <a:stretch>
            <a:fillRect/>
          </a:stretch>
        </p:blipFill>
        <p:spPr>
          <a:xfrm>
            <a:off x="263471" y="3901182"/>
            <a:ext cx="9154361" cy="1970112"/>
          </a:xfrm>
          <a:prstGeom prst="roundRect">
            <a:avLst>
              <a:gd name="adj" fmla="val 7676"/>
            </a:avLst>
          </a:prstGeom>
          <a:ln>
            <a:solidFill>
              <a:schemeClr val="tx2">
                <a:lumMod val="65000"/>
              </a:schemeClr>
            </a:solidFill>
          </a:ln>
        </p:spPr>
      </p:pic>
      <p:pic>
        <p:nvPicPr>
          <p:cNvPr id="15" name="Grafik 14" descr="Ein Bild, das Clipart, Grafiken, Screenshot, Animierter Cartoon enthält.&#10;&#10;Automatisch generierte Beschreibung">
            <a:hlinkClick r:id="rId13" action="ppaction://hlinksldjump"/>
            <a:extLst>
              <a:ext uri="{FF2B5EF4-FFF2-40B4-BE49-F238E27FC236}">
                <a16:creationId xmlns:a16="http://schemas.microsoft.com/office/drawing/2014/main" id="{7CD7479B-97C1-9A67-9E96-0E82D36EC332}"/>
              </a:ext>
            </a:extLst>
          </p:cNvPr>
          <p:cNvPicPr>
            <a:picLocks noChangeAspect="1"/>
          </p:cNvPicPr>
          <p:nvPr/>
        </p:nvPicPr>
        <p:blipFill>
          <a:blip r:embed="rId14"/>
          <a:stretch>
            <a:fillRect/>
          </a:stretch>
        </p:blipFill>
        <p:spPr>
          <a:xfrm>
            <a:off x="9587100" y="790110"/>
            <a:ext cx="2266573" cy="2266573"/>
          </a:xfrm>
          <a:prstGeom prst="rect">
            <a:avLst/>
          </a:prstGeom>
          <a:ln>
            <a:noFill/>
          </a:ln>
          <a:effectLst>
            <a:outerShdw blurRad="292100" dist="139700" dir="2700000" algn="tl" rotWithShape="0">
              <a:srgbClr val="333333">
                <a:alpha val="65000"/>
              </a:srgbClr>
            </a:outerShdw>
          </a:effectLst>
        </p:spPr>
      </p:pic>
      <p:sp>
        <p:nvSpPr>
          <p:cNvPr id="16" name="Textfeld 15">
            <a:extLst>
              <a:ext uri="{FF2B5EF4-FFF2-40B4-BE49-F238E27FC236}">
                <a16:creationId xmlns:a16="http://schemas.microsoft.com/office/drawing/2014/main" id="{51927DCA-BDE7-C706-493B-D9D12820EBAD}"/>
              </a:ext>
            </a:extLst>
          </p:cNvPr>
          <p:cNvSpPr txBox="1"/>
          <p:nvPr/>
        </p:nvSpPr>
        <p:spPr>
          <a:xfrm>
            <a:off x="9532645" y="2584813"/>
            <a:ext cx="2515986" cy="1077218"/>
          </a:xfrm>
          <a:prstGeom prst="rect">
            <a:avLst/>
          </a:prstGeom>
          <a:noFill/>
        </p:spPr>
        <p:txBody>
          <a:bodyPr wrap="square" rtlCol="0">
            <a:spAutoFit/>
          </a:bodyPr>
          <a:lstStyle/>
          <a:p>
            <a:r>
              <a:rPr lang="de-DE" sz="1600" dirty="0">
                <a:solidFill>
                  <a:schemeClr val="bg1">
                    <a:lumMod val="75000"/>
                  </a:schemeClr>
                </a:solidFill>
              </a:rPr>
              <a:t>Klicke auf DEAN, wenn du Informationen zum Salzgitter-Modell nachlesen möchtest!</a:t>
            </a:r>
          </a:p>
        </p:txBody>
      </p:sp>
      <p:sp>
        <p:nvSpPr>
          <p:cNvPr id="17" name="Textfeld 16">
            <a:extLst>
              <a:ext uri="{FF2B5EF4-FFF2-40B4-BE49-F238E27FC236}">
                <a16:creationId xmlns:a16="http://schemas.microsoft.com/office/drawing/2014/main" id="{354765F7-37B6-EDCA-0980-2049A018EA39}"/>
              </a:ext>
            </a:extLst>
          </p:cNvPr>
          <p:cNvSpPr txBox="1"/>
          <p:nvPr/>
        </p:nvSpPr>
        <p:spPr>
          <a:xfrm>
            <a:off x="311869" y="3243865"/>
            <a:ext cx="1159744" cy="467692"/>
          </a:xfrm>
          <a:prstGeom prst="rect">
            <a:avLst/>
          </a:prstGeom>
          <a:solidFill>
            <a:srgbClr val="4CE5B5"/>
          </a:solidFill>
        </p:spPr>
        <p:txBody>
          <a:bodyPr wrap="square">
            <a:spAutoFit/>
          </a:bodyPr>
          <a:lstStyle/>
          <a:p>
            <a:pPr lvl="0" algn="ctr">
              <a:lnSpc>
                <a:spcPct val="107000"/>
              </a:lnSpc>
            </a:pPr>
            <a:r>
              <a:rPr lang="de-DE" sz="2400" kern="100" dirty="0">
                <a:ea typeface="Aptos" panose="020B0004020202020204" pitchFamily="34" charset="0"/>
                <a:cs typeface="Arial" panose="020B0604020202020204" pitchFamily="34" charset="0"/>
              </a:rPr>
              <a:t>Tipp:</a:t>
            </a:r>
            <a:endParaRPr lang="de-DE" sz="2400" kern="100" dirty="0">
              <a:effectLst/>
              <a:ea typeface="Aptos" panose="020B00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2CFFC0C4-7B78-1DCE-DEE8-80B1177ED024}"/>
              </a:ext>
            </a:extLst>
          </p:cNvPr>
          <p:cNvSpPr txBox="1"/>
          <p:nvPr/>
        </p:nvSpPr>
        <p:spPr>
          <a:xfrm>
            <a:off x="1471613" y="3251677"/>
            <a:ext cx="6161087" cy="467692"/>
          </a:xfrm>
          <a:prstGeom prst="rect">
            <a:avLst/>
          </a:prstGeom>
          <a:noFill/>
        </p:spPr>
        <p:txBody>
          <a:bodyPr wrap="square">
            <a:spAutoFit/>
          </a:bodyPr>
          <a:lstStyle/>
          <a:p>
            <a:pPr lvl="0">
              <a:lnSpc>
                <a:spcPct val="107000"/>
              </a:lnSpc>
            </a:pPr>
            <a:r>
              <a:rPr lang="de-DE" sz="2400" kern="100" dirty="0">
                <a:ea typeface="Aptos" panose="020B0004020202020204" pitchFamily="34" charset="0"/>
                <a:cs typeface="Arial" panose="020B0604020202020204" pitchFamily="34" charset="0"/>
              </a:rPr>
              <a:t>Beziehe dich auf das Salz-Gitter-Modell!</a:t>
            </a:r>
            <a:endParaRPr lang="de-DE" sz="2400" kern="100" dirty="0">
              <a:solidFill>
                <a:srgbClr val="03869E"/>
              </a:solidFill>
              <a:effectLst/>
              <a:ea typeface="Aptos" panose="020B0004020202020204" pitchFamily="34" charset="0"/>
              <a:cs typeface="Arial" panose="020B0604020202020204" pitchFamily="34" charset="0"/>
            </a:endParaRPr>
          </a:p>
        </p:txBody>
      </p:sp>
      <p:pic>
        <p:nvPicPr>
          <p:cNvPr id="22" name="Grafik 21" descr="Skizze mit einfarbiger Füllung">
            <a:extLst>
              <a:ext uri="{FF2B5EF4-FFF2-40B4-BE49-F238E27FC236}">
                <a16:creationId xmlns:a16="http://schemas.microsoft.com/office/drawing/2014/main" id="{6EC4DCDF-19D2-AE88-EFA3-F544C9E9034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11869" y="3988648"/>
            <a:ext cx="485459" cy="485459"/>
          </a:xfrm>
          <a:prstGeom prst="rect">
            <a:avLst/>
          </a:prstGeom>
        </p:spPr>
      </p:pic>
      <p:sp>
        <p:nvSpPr>
          <p:cNvPr id="24" name="Textfeld 23">
            <a:extLst>
              <a:ext uri="{FF2B5EF4-FFF2-40B4-BE49-F238E27FC236}">
                <a16:creationId xmlns:a16="http://schemas.microsoft.com/office/drawing/2014/main" id="{307CECFE-CC04-1783-6C45-0FF05F93A12A}"/>
              </a:ext>
            </a:extLst>
          </p:cNvPr>
          <p:cNvSpPr txBox="1"/>
          <p:nvPr/>
        </p:nvSpPr>
        <p:spPr>
          <a:xfrm>
            <a:off x="9693311" y="3901182"/>
            <a:ext cx="2194653" cy="862929"/>
          </a:xfrm>
          <a:prstGeom prst="rect">
            <a:avLst/>
          </a:prstGeom>
          <a:solidFill>
            <a:srgbClr val="4CE5B5"/>
          </a:solidFill>
        </p:spPr>
        <p:txBody>
          <a:bodyPr wrap="square">
            <a:spAutoFit/>
          </a:bodyPr>
          <a:lstStyle/>
          <a:p>
            <a:pPr lvl="0" algn="ctr">
              <a:lnSpc>
                <a:spcPct val="107000"/>
              </a:lnSpc>
            </a:pPr>
            <a:r>
              <a:rPr lang="de-DE" sz="2400" kern="100" dirty="0">
                <a:ea typeface="Aptos" panose="020B0004020202020204" pitchFamily="34" charset="0"/>
                <a:cs typeface="Arial" panose="020B0604020202020204" pitchFamily="34" charset="0"/>
              </a:rPr>
              <a:t>Tipp zur Hypothese:</a:t>
            </a:r>
            <a:endParaRPr lang="de-DE" sz="2400" kern="100" dirty="0">
              <a:effectLst/>
              <a:ea typeface="Aptos" panose="020B0004020202020204" pitchFamily="34" charset="0"/>
              <a:cs typeface="Arial" panose="020B0604020202020204" pitchFamily="34" charset="0"/>
            </a:endParaRPr>
          </a:p>
        </p:txBody>
      </p:sp>
      <p:sp>
        <p:nvSpPr>
          <p:cNvPr id="25" name="Textfeld 24">
            <a:extLst>
              <a:ext uri="{FF2B5EF4-FFF2-40B4-BE49-F238E27FC236}">
                <a16:creationId xmlns:a16="http://schemas.microsoft.com/office/drawing/2014/main" id="{D3BCDFDE-A1CB-9D32-2707-F1F86E70BB97}"/>
              </a:ext>
            </a:extLst>
          </p:cNvPr>
          <p:cNvSpPr txBox="1"/>
          <p:nvPr/>
        </p:nvSpPr>
        <p:spPr>
          <a:xfrm>
            <a:off x="7668928" y="4785392"/>
            <a:ext cx="3121709" cy="2051780"/>
          </a:xfrm>
          <a:prstGeom prst="rect">
            <a:avLst/>
          </a:prstGeom>
          <a:solidFill>
            <a:schemeClr val="bg1"/>
          </a:solidFill>
          <a:ln>
            <a:solidFill>
              <a:srgbClr val="4CE5B5"/>
            </a:solidFill>
          </a:ln>
        </p:spPr>
        <p:txBody>
          <a:bodyPr wrap="square">
            <a:spAutoFit/>
          </a:bodyPr>
          <a:lstStyle/>
          <a:p>
            <a:pPr lvl="0">
              <a:lnSpc>
                <a:spcPct val="107000"/>
              </a:lnSpc>
            </a:pPr>
            <a:r>
              <a:rPr lang="de-DE" sz="2000" kern="100" dirty="0">
                <a:ea typeface="Aptos" panose="020B0004020202020204" pitchFamily="34" charset="0"/>
                <a:cs typeface="Arial" panose="020B0604020202020204" pitchFamily="34" charset="0"/>
              </a:rPr>
              <a:t>Kontrolliere: Die Hypothese ist…</a:t>
            </a: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s</a:t>
            </a:r>
            <a:r>
              <a:rPr lang="de-DE" sz="2000" kern="100" dirty="0">
                <a:effectLst/>
                <a:ea typeface="Aptos" panose="020B0004020202020204" pitchFamily="34" charset="0"/>
                <a:cs typeface="Arial" panose="020B0604020202020204" pitchFamily="34" charset="0"/>
              </a:rPr>
              <a:t>pezifisch</a:t>
            </a: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überprüfbar</a:t>
            </a:r>
            <a:endParaRPr lang="de-DE" sz="2000" kern="100" dirty="0">
              <a:effectLst/>
              <a:ea typeface="Aptos" panose="020B000402020202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falsifizierbar</a:t>
            </a:r>
          </a:p>
          <a:p>
            <a:pPr marL="342900" lvl="0" indent="-342900">
              <a:lnSpc>
                <a:spcPct val="107000"/>
              </a:lnSpc>
              <a:buFont typeface="Arial" panose="020B0604020202020204" pitchFamily="34" charset="0"/>
              <a:buChar char="•"/>
            </a:pPr>
            <a:r>
              <a:rPr lang="de-DE" sz="2000" kern="100" dirty="0">
                <a:ea typeface="Aptos" panose="020B0004020202020204" pitchFamily="34" charset="0"/>
                <a:cs typeface="Arial" panose="020B0604020202020204" pitchFamily="34" charset="0"/>
              </a:rPr>
              <a:t>k</a:t>
            </a:r>
            <a:r>
              <a:rPr lang="de-DE" sz="2000" kern="100" dirty="0">
                <a:effectLst/>
                <a:ea typeface="Aptos" panose="020B0004020202020204" pitchFamily="34" charset="0"/>
                <a:cs typeface="Arial" panose="020B0604020202020204" pitchFamily="34" charset="0"/>
              </a:rPr>
              <a:t>ausal (Zusammenhang)</a:t>
            </a:r>
          </a:p>
        </p:txBody>
      </p:sp>
    </p:spTree>
    <p:extLst>
      <p:ext uri="{BB962C8B-B14F-4D97-AF65-F5344CB8AC3E}">
        <p14:creationId xmlns:p14="http://schemas.microsoft.com/office/powerpoint/2010/main" val="12084913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nextCondLst>
                <p:cond evt="onClick" delay="0">
                  <p:tgtEl>
                    <p:spTgt spid="17"/>
                  </p:tgtEl>
                </p:cond>
              </p:nextCondLst>
            </p:seq>
            <p:seq concurrent="1" nextAc="seek">
              <p:cTn id="11" restart="whenNotActive" fill="hold" evtFilter="cancelBubble" nodeType="interactiveSeq">
                <p:stCondLst>
                  <p:cond evt="onClick" delay="0">
                    <p:tgtEl>
                      <p:spTgt spid="24"/>
                    </p:tgtEl>
                  </p:cond>
                </p:stCondLst>
                <p:endSync evt="end" delay="0">
                  <p:rtn val="all"/>
                </p:endSync>
                <p:childTnLst>
                  <p:par>
                    <p:cTn id="12" fill="hold">
                      <p:stCondLst>
                        <p:cond delay="0"/>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childTnLst>
              </p:cTn>
              <p:nextCondLst>
                <p:cond evt="onClick" delay="0">
                  <p:tgtEl>
                    <p:spTgt spid="24"/>
                  </p:tgtEl>
                </p:cond>
              </p:nextCondLst>
            </p:seq>
          </p:childTnLst>
        </p:cTn>
      </p:par>
    </p:tnLst>
    <p:bldLst>
      <p:bldP spid="16" grpId="0"/>
      <p:bldP spid="19"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D579530-1077-46B3-BD5C-81BB270A1D5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15" name="Rectangle 14">
              <a:extLst>
                <a:ext uri="{FF2B5EF4-FFF2-40B4-BE49-F238E27FC236}">
                  <a16:creationId xmlns:a16="http://schemas.microsoft.com/office/drawing/2014/main" id="{ACBB106A-B366-4349-B59F-E8FBDADD8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a:extLst>
                <a:ext uri="{FF2B5EF4-FFF2-40B4-BE49-F238E27FC236}">
                  <a16:creationId xmlns:a16="http://schemas.microsoft.com/office/drawing/2014/main" id="{113FC03B-24E4-4A3F-9626-CC7F6356BC9E}"/>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p14="http://schemas.microsoft.com/office/powerpoint/2010/main" xmlns:a14="http://schemas.microsoft.com/office/drawing/2010/main" xmlns:a16="http://schemas.microsoft.com/office/drawing/2014/main" xmlns="">
                  <a:solidFill>
                    <a:srgbClr val="FFFFFF"/>
                  </a:solidFill>
                </a14:hiddenFill>
              </a:ext>
            </a:extLst>
          </p:spPr>
        </p:pic>
      </p:grpSp>
      <p:grpSp>
        <p:nvGrpSpPr>
          <p:cNvPr id="18" name="Group 17">
            <a:extLst>
              <a:ext uri="{FF2B5EF4-FFF2-40B4-BE49-F238E27FC236}">
                <a16:creationId xmlns:a16="http://schemas.microsoft.com/office/drawing/2014/main" id="{83F79A5F-63B5-4802-B39B-BF0F89DDDA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5895" y="2235200"/>
            <a:ext cx="10982062" cy="2396067"/>
            <a:chOff x="605895" y="2235200"/>
            <a:chExt cx="10982062" cy="2396067"/>
          </a:xfrm>
        </p:grpSpPr>
        <p:sp>
          <p:nvSpPr>
            <p:cNvPr id="19" name="Round Diagonal Corner Rectangle 7">
              <a:extLst>
                <a:ext uri="{FF2B5EF4-FFF2-40B4-BE49-F238E27FC236}">
                  <a16:creationId xmlns:a16="http://schemas.microsoft.com/office/drawing/2014/main" id="{00D14BF7-A799-4EDA-8C19-CED0B8EC52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82333" y="2235200"/>
              <a:ext cx="7027334" cy="2396067"/>
            </a:xfrm>
            <a:prstGeom prst="round2DiagRect">
              <a:avLst>
                <a:gd name="adj1" fmla="val 9246"/>
                <a:gd name="adj2" fmla="val 0"/>
              </a:avLst>
            </a:prstGeom>
            <a:solidFill>
              <a:schemeClr val="bg1">
                <a:alpha val="80000"/>
              </a:schemeClr>
            </a:solidFill>
            <a:ln w="19050" cap="sq">
              <a:solidFill>
                <a:schemeClr val="tx2">
                  <a:alpha val="60000"/>
                </a:schemeClr>
              </a:solidFill>
              <a:miter lim="800000"/>
            </a:ln>
            <a:effectLst>
              <a:outerShdw blurRad="889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AF292344-73C8-4E53-85C0-8CDB23EB53B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5895" y="2900097"/>
              <a:ext cx="10982062" cy="1211524"/>
              <a:chOff x="605895" y="2900097"/>
              <a:chExt cx="10982062" cy="1211524"/>
            </a:xfrm>
          </p:grpSpPr>
          <p:sp>
            <p:nvSpPr>
              <p:cNvPr id="21" name="Freeform 32">
                <a:extLst>
                  <a:ext uri="{FF2B5EF4-FFF2-40B4-BE49-F238E27FC236}">
                    <a16:creationId xmlns:a16="http://schemas.microsoft.com/office/drawing/2014/main" id="{4781E776-A0A7-4FB6-958B-8389BBA569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9653587" y="33797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2" name="Freeform 33">
                <a:extLst>
                  <a:ext uri="{FF2B5EF4-FFF2-40B4-BE49-F238E27FC236}">
                    <a16:creationId xmlns:a16="http://schemas.microsoft.com/office/drawing/2014/main" id="{0F004D56-F177-45BC-8965-B72DB88A085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0078244" y="33107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3" name="Freeform 34">
                <a:extLst>
                  <a:ext uri="{FF2B5EF4-FFF2-40B4-BE49-F238E27FC236}">
                    <a16:creationId xmlns:a16="http://schemas.microsoft.com/office/drawing/2014/main" id="{5F2F1F83-817B-4678-B0AE-8FFDC49FC8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flipV="1">
                <a:off x="11146631" y="35742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4" name="Freeform 37">
                <a:extLst>
                  <a:ext uri="{FF2B5EF4-FFF2-40B4-BE49-F238E27FC236}">
                    <a16:creationId xmlns:a16="http://schemas.microsoft.com/office/drawing/2014/main" id="{F908EB47-32F4-4E82-BF56-FD25BB0747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flipV="1">
                <a:off x="10230644" y="30345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5" name="Freeform 35">
                <a:extLst>
                  <a:ext uri="{FF2B5EF4-FFF2-40B4-BE49-F238E27FC236}">
                    <a16:creationId xmlns:a16="http://schemas.microsoft.com/office/drawing/2014/main" id="{0966000D-B975-4E8A-9BF2-EACF216405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034587" y="25627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6" name="Freeform 36">
                <a:extLst>
                  <a:ext uri="{FF2B5EF4-FFF2-40B4-BE49-F238E27FC236}">
                    <a16:creationId xmlns:a16="http://schemas.microsoft.com/office/drawing/2014/main" id="{A9554499-6796-4AEE-B012-34A5B9A585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0747375" y="32326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7" name="Freeform 38">
                <a:extLst>
                  <a:ext uri="{FF2B5EF4-FFF2-40B4-BE49-F238E27FC236}">
                    <a16:creationId xmlns:a16="http://schemas.microsoft.com/office/drawing/2014/main" id="{9DD40864-34BD-491F-B591-180E7B32C12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11399044" y="30953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8" name="Freeform 39">
                <a:extLst>
                  <a:ext uri="{FF2B5EF4-FFF2-40B4-BE49-F238E27FC236}">
                    <a16:creationId xmlns:a16="http://schemas.microsoft.com/office/drawing/2014/main" id="{2623F54C-4373-4D30-90DB-3129BDDF54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5400000">
                <a:off x="10353675" y="21531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29" name="Freeform 40">
                <a:extLst>
                  <a:ext uri="{FF2B5EF4-FFF2-40B4-BE49-F238E27FC236}">
                    <a16:creationId xmlns:a16="http://schemas.microsoft.com/office/drawing/2014/main" id="{1FF42884-D4B2-462F-9FA7-4FA89253224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5400000">
                <a:off x="9848850" y="33088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0" name="Rectangle 41">
                <a:extLst>
                  <a:ext uri="{FF2B5EF4-FFF2-40B4-BE49-F238E27FC236}">
                    <a16:creationId xmlns:a16="http://schemas.microsoft.com/office/drawing/2014/main" id="{27F4D4BA-37F5-4D54-BDFF-733F621D5DB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5400000">
                <a:off x="9721056" y="32842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1" name="Freeform 32">
                <a:extLst>
                  <a:ext uri="{FF2B5EF4-FFF2-40B4-BE49-F238E27FC236}">
                    <a16:creationId xmlns:a16="http://schemas.microsoft.com/office/drawing/2014/main" id="{29E4A0E5-0441-4563-A947-12A5781105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2122751" y="3532184"/>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2" name="Freeform 33">
                <a:extLst>
                  <a:ext uri="{FF2B5EF4-FFF2-40B4-BE49-F238E27FC236}">
                    <a16:creationId xmlns:a16="http://schemas.microsoft.com/office/drawing/2014/main" id="{4A8D89B4-AD1B-410A-870B-1042E075A0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1958445" y="346312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3" name="Freeform 34">
                <a:extLst>
                  <a:ext uri="{FF2B5EF4-FFF2-40B4-BE49-F238E27FC236}">
                    <a16:creationId xmlns:a16="http://schemas.microsoft.com/office/drawing/2014/main" id="{DFC54570-9F45-44E6-AC94-4B3192D44B2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flipV="1">
                <a:off x="858308" y="3726653"/>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4" name="Freeform 37">
                <a:extLst>
                  <a:ext uri="{FF2B5EF4-FFF2-40B4-BE49-F238E27FC236}">
                    <a16:creationId xmlns:a16="http://schemas.microsoft.com/office/drawing/2014/main" id="{A976F76C-4BBB-4CD4-9270-5E4E8802BF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flipV="1">
                <a:off x="1658407" y="3186902"/>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5" name="Freeform 35">
                <a:extLst>
                  <a:ext uri="{FF2B5EF4-FFF2-40B4-BE49-F238E27FC236}">
                    <a16:creationId xmlns:a16="http://schemas.microsoft.com/office/drawing/2014/main" id="{06081E5F-35E2-4E9E-A0DA-9E2F769C4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860814" y="271515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6" name="Freeform 36">
                <a:extLst>
                  <a:ext uri="{FF2B5EF4-FFF2-40B4-BE49-F238E27FC236}">
                    <a16:creationId xmlns:a16="http://schemas.microsoft.com/office/drawing/2014/main" id="{7B7B4F78-1391-433D-AAE5-0FA8B8EE18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1289314" y="3385079"/>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7" name="Freeform 38">
                <a:extLst>
                  <a:ext uri="{FF2B5EF4-FFF2-40B4-BE49-F238E27FC236}">
                    <a16:creationId xmlns:a16="http://schemas.microsoft.com/office/drawing/2014/main" id="{EF63F42B-29ED-4285-99D1-5FA657DA92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605895" y="3247760"/>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8" name="Freeform 39">
                <a:extLst>
                  <a:ext uri="{FF2B5EF4-FFF2-40B4-BE49-F238E27FC236}">
                    <a16:creationId xmlns:a16="http://schemas.microsoft.com/office/drawing/2014/main" id="{EB7A6053-A7CF-4785-B396-6F70D6EBE9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rot="16200000" flipH="1">
                <a:off x="1532202" y="2305578"/>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39" name="Freeform 40">
                <a:extLst>
                  <a:ext uri="{FF2B5EF4-FFF2-40B4-BE49-F238E27FC236}">
                    <a16:creationId xmlns:a16="http://schemas.microsoft.com/office/drawing/2014/main" id="{E6337518-A10D-47A5-BD86-6D1F3FAF3C9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rot="16200000" flipH="1">
                <a:off x="2154501" y="346127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sp>
            <p:nvSpPr>
              <p:cNvPr id="40" name="Rectangle 41">
                <a:extLst>
                  <a:ext uri="{FF2B5EF4-FFF2-40B4-BE49-F238E27FC236}">
                    <a16:creationId xmlns:a16="http://schemas.microsoft.com/office/drawing/2014/main" id="{7591C37F-6498-4992-992D-D413A84752D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rot="16200000" flipH="1">
                <a:off x="2448983" y="3436672"/>
                <a:ext cx="23813" cy="252413"/>
              </a:xfrm>
              <a:prstGeom prst="rect">
                <a:avLst/>
              </a:prstGeom>
              <a:solidFill>
                <a:schemeClr val="tx2">
                  <a:alpha val="60000"/>
                </a:schemeClr>
              </a:solidFill>
              <a:ln>
                <a:noFill/>
              </a:ln>
              <a:effectLst>
                <a:outerShdw blurRad="50800" dist="38100" dir="2700000" algn="tl" rotWithShape="0">
                  <a:srgbClr val="000000">
                    <a:alpha val="58000"/>
                  </a:srgbClr>
                </a:outerShdw>
              </a:effectLst>
            </p:spPr>
            <p:txBody>
              <a:bodyPr/>
              <a:lstStyle/>
              <a:p>
                <a:endParaRPr lang="de-DE"/>
              </a:p>
            </p:txBody>
          </p:sp>
        </p:grpSp>
      </p:grpSp>
      <p:sp>
        <p:nvSpPr>
          <p:cNvPr id="2" name="Titel 1">
            <a:extLst>
              <a:ext uri="{FF2B5EF4-FFF2-40B4-BE49-F238E27FC236}">
                <a16:creationId xmlns:a16="http://schemas.microsoft.com/office/drawing/2014/main" id="{F125E6AD-14E2-B393-303A-96921C56038B}"/>
              </a:ext>
            </a:extLst>
          </p:cNvPr>
          <p:cNvSpPr>
            <a:spLocks noGrp="1"/>
          </p:cNvSpPr>
          <p:nvPr>
            <p:ph type="ctrTitle"/>
          </p:nvPr>
        </p:nvSpPr>
        <p:spPr>
          <a:xfrm>
            <a:off x="3389842" y="2100129"/>
            <a:ext cx="6101819" cy="1367896"/>
          </a:xfrm>
        </p:spPr>
        <p:txBody>
          <a:bodyPr>
            <a:normAutofit fontScale="90000"/>
          </a:bodyPr>
          <a:lstStyle/>
          <a:p>
            <a:pPr algn="ctr"/>
            <a:r>
              <a:rPr lang="de-DE" sz="3600" dirty="0"/>
              <a:t>Chemieunterricht mit digitalen </a:t>
            </a:r>
            <a:r>
              <a:rPr lang="de-DE" sz="3600" dirty="0" err="1"/>
              <a:t>medien</a:t>
            </a:r>
            <a:r>
              <a:rPr lang="de-DE" sz="3600" dirty="0"/>
              <a:t> Innovieren</a:t>
            </a:r>
          </a:p>
        </p:txBody>
      </p:sp>
      <p:sp>
        <p:nvSpPr>
          <p:cNvPr id="3" name="Untertitel 2">
            <a:extLst>
              <a:ext uri="{FF2B5EF4-FFF2-40B4-BE49-F238E27FC236}">
                <a16:creationId xmlns:a16="http://schemas.microsoft.com/office/drawing/2014/main" id="{22CBD4DB-1778-8C84-9F95-3D7F1C0910D3}"/>
              </a:ext>
            </a:extLst>
          </p:cNvPr>
          <p:cNvSpPr>
            <a:spLocks noGrp="1"/>
          </p:cNvSpPr>
          <p:nvPr>
            <p:ph type="subTitle" idx="1"/>
          </p:nvPr>
        </p:nvSpPr>
        <p:spPr>
          <a:xfrm>
            <a:off x="2987147" y="3589950"/>
            <a:ext cx="6857999" cy="953029"/>
          </a:xfrm>
        </p:spPr>
        <p:txBody>
          <a:bodyPr>
            <a:normAutofit/>
          </a:bodyPr>
          <a:lstStyle/>
          <a:p>
            <a:pPr algn="ctr"/>
            <a:r>
              <a:rPr lang="de-DE" cap="none" dirty="0">
                <a:latin typeface="Arial" panose="020B0604020202020204" pitchFamily="34" charset="0"/>
                <a:cs typeface="Arial" panose="020B0604020202020204" pitchFamily="34" charset="0"/>
              </a:rPr>
              <a:t>Digi</a:t>
            </a:r>
            <a:r>
              <a:rPr lang="de-DE" cap="none" dirty="0">
                <a:solidFill>
                  <a:srgbClr val="FA6200"/>
                </a:solidFill>
                <a:latin typeface="Arial" panose="020B0604020202020204" pitchFamily="34" charset="0"/>
                <a:cs typeface="Arial" panose="020B0604020202020204" pitchFamily="34" charset="0"/>
              </a:rPr>
              <a:t>Pro</a:t>
            </a:r>
            <a:r>
              <a:rPr lang="de-DE" cap="none" dirty="0">
                <a:latin typeface="Arial" panose="020B0604020202020204" pitchFamily="34" charset="0"/>
                <a:cs typeface="Arial" panose="020B0604020202020204" pitchFamily="34" charset="0"/>
              </a:rPr>
              <a:t>MIN-Chemie Orientierungsmodul</a:t>
            </a:r>
          </a:p>
          <a:p>
            <a:pPr algn="ctr"/>
            <a:r>
              <a:rPr lang="de-DE" cap="none" dirty="0">
                <a:latin typeface="Arial" panose="020B0604020202020204" pitchFamily="34" charset="0"/>
                <a:cs typeface="Arial" panose="020B0604020202020204" pitchFamily="34" charset="0"/>
              </a:rPr>
              <a:t>- DEAN zum Versuch „Eigenschaft von Salzen“ -</a:t>
            </a:r>
          </a:p>
        </p:txBody>
      </p:sp>
      <p:sp>
        <p:nvSpPr>
          <p:cNvPr id="7" name="Rechteck 6">
            <a:extLst>
              <a:ext uri="{FF2B5EF4-FFF2-40B4-BE49-F238E27FC236}">
                <a16:creationId xmlns:a16="http://schemas.microsoft.com/office/drawing/2014/main" id="{E55467DE-968D-5294-5F4C-99A4BE6B738C}"/>
              </a:ext>
            </a:extLst>
          </p:cNvPr>
          <p:cNvSpPr/>
          <p:nvPr/>
        </p:nvSpPr>
        <p:spPr>
          <a:xfrm>
            <a:off x="8794228" y="72344"/>
            <a:ext cx="3230186" cy="66156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30996A6A-E5BB-888E-B0A0-F79B4A2BCA40}"/>
              </a:ext>
            </a:extLst>
          </p:cNvPr>
          <p:cNvGrpSpPr/>
          <p:nvPr/>
        </p:nvGrpSpPr>
        <p:grpSpPr>
          <a:xfrm>
            <a:off x="8815171" y="177791"/>
            <a:ext cx="3159746" cy="426942"/>
            <a:chOff x="8815171" y="177791"/>
            <a:chExt cx="3159746" cy="426942"/>
          </a:xfrm>
        </p:grpSpPr>
        <p:pic>
          <p:nvPicPr>
            <p:cNvPr id="4" name="Picture 2" descr="Information, Symbol, Hilfe, Die Info">
              <a:hlinkClick r:id="rId4" action="ppaction://hlinksldjump"/>
              <a:extLst>
                <a:ext uri="{FF2B5EF4-FFF2-40B4-BE49-F238E27FC236}">
                  <a16:creationId xmlns:a16="http://schemas.microsoft.com/office/drawing/2014/main" id="{D70FDB74-FBDF-133E-85CE-321A1B9606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47975" y="177791"/>
              <a:ext cx="426942" cy="426942"/>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hlinkClick r:id="rId4" action="ppaction://hlinksldjump"/>
              <a:extLst>
                <a:ext uri="{FF2B5EF4-FFF2-40B4-BE49-F238E27FC236}">
                  <a16:creationId xmlns:a16="http://schemas.microsoft.com/office/drawing/2014/main" id="{6C7075A6-A32A-2912-1657-520A3512733F}"/>
                </a:ext>
              </a:extLst>
            </p:cNvPr>
            <p:cNvSpPr txBox="1"/>
            <p:nvPr/>
          </p:nvSpPr>
          <p:spPr>
            <a:xfrm>
              <a:off x="8815171" y="183492"/>
              <a:ext cx="2683307" cy="369332"/>
            </a:xfrm>
            <a:prstGeom prst="rect">
              <a:avLst/>
            </a:prstGeom>
            <a:noFill/>
          </p:spPr>
          <p:txBody>
            <a:bodyPr wrap="square" rtlCol="0">
              <a:spAutoFit/>
            </a:bodyPr>
            <a:lstStyle/>
            <a:p>
              <a:r>
                <a:rPr lang="de-DE" dirty="0">
                  <a:solidFill>
                    <a:schemeClr val="bg1"/>
                  </a:solidFill>
                </a:rPr>
                <a:t>Impressum &amp; Lizenzierung</a:t>
              </a:r>
            </a:p>
          </p:txBody>
        </p:sp>
      </p:grpSp>
      <p:pic>
        <p:nvPicPr>
          <p:cNvPr id="9" name="Grafik 8" descr="Ein Bild, das Text, Screenshot, Schrift, Farbigkeit enthält.&#10;&#10;Automatisch generierte Beschreibung">
            <a:extLst>
              <a:ext uri="{FF2B5EF4-FFF2-40B4-BE49-F238E27FC236}">
                <a16:creationId xmlns:a16="http://schemas.microsoft.com/office/drawing/2014/main" id="{84A546FA-CB48-B676-D97F-C55CA7D8E62E}"/>
              </a:ext>
            </a:extLst>
          </p:cNvPr>
          <p:cNvPicPr>
            <a:picLocks noChangeAspect="1"/>
          </p:cNvPicPr>
          <p:nvPr/>
        </p:nvPicPr>
        <p:blipFill rotWithShape="1">
          <a:blip r:embed="rId6"/>
          <a:srcRect l="25000" t="1621" r="27149" b="86863"/>
          <a:stretch/>
        </p:blipFill>
        <p:spPr>
          <a:xfrm>
            <a:off x="366548" y="1823271"/>
            <a:ext cx="3223481" cy="3350627"/>
          </a:xfrm>
          <a:prstGeom prst="rect">
            <a:avLst/>
          </a:prstGeom>
        </p:spPr>
      </p:pic>
    </p:spTree>
    <p:extLst>
      <p:ext uri="{BB962C8B-B14F-4D97-AF65-F5344CB8AC3E}">
        <p14:creationId xmlns:p14="http://schemas.microsoft.com/office/powerpoint/2010/main" val="37326252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20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20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4" y="1278422"/>
            <a:ext cx="7956281" cy="862865"/>
          </a:xfrm>
          <a:prstGeom prst="rect">
            <a:avLst/>
          </a:prstGeom>
          <a:noFill/>
        </p:spPr>
        <p:txBody>
          <a:bodyPr wrap="square">
            <a:spAutoFit/>
          </a:bodyPr>
          <a:lstStyle/>
          <a:p>
            <a:pPr lvl="0">
              <a:lnSpc>
                <a:spcPct val="107000"/>
              </a:lnSpc>
            </a:pPr>
            <a:r>
              <a:rPr lang="de-DE" sz="2400" b="1" kern="100" dirty="0">
                <a:effectLst/>
                <a:ea typeface="Aptos" panose="020B0004020202020204" pitchFamily="34" charset="0"/>
                <a:cs typeface="Arial" panose="020B0604020202020204" pitchFamily="34" charset="0"/>
              </a:rPr>
              <a:t>Ionengitter-Modell zur Darstellung der Struktur von Salzen auf Teilchenebene</a:t>
            </a:r>
          </a:p>
        </p:txBody>
      </p:sp>
      <p:pic>
        <p:nvPicPr>
          <p:cNvPr id="11" name="Grafik 10" descr="Ein Bild, das Türkis, Symmetrie, Kunst, Blau enthält.&#10;&#10;Automatisch generierte Beschreibung">
            <a:extLst>
              <a:ext uri="{FF2B5EF4-FFF2-40B4-BE49-F238E27FC236}">
                <a16:creationId xmlns:a16="http://schemas.microsoft.com/office/drawing/2014/main" id="{FAA4E038-1DFF-09BE-AA99-70D923C4687F}"/>
              </a:ext>
            </a:extLst>
          </p:cNvPr>
          <p:cNvPicPr>
            <a:picLocks noChangeAspect="1"/>
          </p:cNvPicPr>
          <p:nvPr/>
        </p:nvPicPr>
        <p:blipFill>
          <a:blip r:embed="rId12"/>
          <a:stretch>
            <a:fillRect/>
          </a:stretch>
        </p:blipFill>
        <p:spPr>
          <a:xfrm>
            <a:off x="9263270" y="4620006"/>
            <a:ext cx="2074492" cy="1586986"/>
          </a:xfrm>
          <a:prstGeom prst="rect">
            <a:avLst/>
          </a:prstGeom>
        </p:spPr>
      </p:pic>
      <p:pic>
        <p:nvPicPr>
          <p:cNvPr id="15" name="Grafik 14" descr="Ein Bild, das Screenshot, Kreis, Diagramm enthält.&#10;&#10;Automatisch generierte Beschreibung">
            <a:extLst>
              <a:ext uri="{FF2B5EF4-FFF2-40B4-BE49-F238E27FC236}">
                <a16:creationId xmlns:a16="http://schemas.microsoft.com/office/drawing/2014/main" id="{01449328-C1E6-06B8-5E38-028BDBD4606F}"/>
              </a:ext>
            </a:extLst>
          </p:cNvPr>
          <p:cNvPicPr>
            <a:picLocks noChangeAspect="1"/>
          </p:cNvPicPr>
          <p:nvPr/>
        </p:nvPicPr>
        <p:blipFill>
          <a:blip r:embed="rId13"/>
          <a:stretch>
            <a:fillRect/>
          </a:stretch>
        </p:blipFill>
        <p:spPr>
          <a:xfrm>
            <a:off x="8774519" y="1029926"/>
            <a:ext cx="3098760" cy="3488975"/>
          </a:xfrm>
          <a:prstGeom prst="rect">
            <a:avLst/>
          </a:prstGeom>
        </p:spPr>
      </p:pic>
      <p:sp>
        <p:nvSpPr>
          <p:cNvPr id="16" name="Textfeld 15">
            <a:extLst>
              <a:ext uri="{FF2B5EF4-FFF2-40B4-BE49-F238E27FC236}">
                <a16:creationId xmlns:a16="http://schemas.microsoft.com/office/drawing/2014/main" id="{7B8954FE-03DC-F60C-B13B-E97BB318E1C7}"/>
              </a:ext>
            </a:extLst>
          </p:cNvPr>
          <p:cNvSpPr txBox="1"/>
          <p:nvPr/>
        </p:nvSpPr>
        <p:spPr>
          <a:xfrm>
            <a:off x="8914093" y="6241087"/>
            <a:ext cx="4135270" cy="373885"/>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Ionengittermodelle</a:t>
            </a:r>
          </a:p>
        </p:txBody>
      </p:sp>
      <p:sp>
        <p:nvSpPr>
          <p:cNvPr id="17" name="Textfeld 16">
            <a:extLst>
              <a:ext uri="{FF2B5EF4-FFF2-40B4-BE49-F238E27FC236}">
                <a16:creationId xmlns:a16="http://schemas.microsoft.com/office/drawing/2014/main" id="{BAF90365-0DCC-60DE-0424-646A9DBC977C}"/>
              </a:ext>
            </a:extLst>
          </p:cNvPr>
          <p:cNvSpPr txBox="1"/>
          <p:nvPr/>
        </p:nvSpPr>
        <p:spPr>
          <a:xfrm>
            <a:off x="432345" y="2532590"/>
            <a:ext cx="7956280" cy="3046988"/>
          </a:xfrm>
          <a:prstGeom prst="rect">
            <a:avLst/>
          </a:prstGeom>
          <a:noFill/>
        </p:spPr>
        <p:txBody>
          <a:bodyPr wrap="square">
            <a:spAutoFit/>
          </a:bodyPr>
          <a:lstStyle/>
          <a:p>
            <a:r>
              <a:rPr lang="de-DE" sz="2400" dirty="0"/>
              <a:t>Unter einem Ionenkristall oder Ionengitter versteht man in der Chemie die regelmäßige räumliche Anordnung von Anionen und Kationen eines Salzes im festen Zustand. Der Zusammenhalt des Gitterverbandes erfolgt durch die Ionenbindung. Negative und positive Ladungen ziehen sich an und ordnen sich regelmäßig an.</a:t>
            </a:r>
          </a:p>
          <a:p>
            <a:endParaRPr lang="de-DE" sz="2400" dirty="0"/>
          </a:p>
          <a:p>
            <a:r>
              <a:rPr lang="de-DE" sz="2400" dirty="0"/>
              <a:t>Vergleiche auch das dir bekannte „</a:t>
            </a:r>
            <a:r>
              <a:rPr lang="de-DE" sz="2400" dirty="0" err="1"/>
              <a:t>Geomag</a:t>
            </a:r>
            <a:r>
              <a:rPr lang="de-DE" sz="2400" dirty="0"/>
              <a:t>“ Set!</a:t>
            </a:r>
          </a:p>
        </p:txBody>
      </p:sp>
    </p:spTree>
    <p:extLst>
      <p:ext uri="{BB962C8B-B14F-4D97-AF65-F5344CB8AC3E}">
        <p14:creationId xmlns:p14="http://schemas.microsoft.com/office/powerpoint/2010/main" val="22712226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Planung</a:t>
            </a:r>
          </a:p>
        </p:txBody>
      </p:sp>
      <p:sp>
        <p:nvSpPr>
          <p:cNvPr id="10" name="Textfeld 9">
            <a:extLst>
              <a:ext uri="{FF2B5EF4-FFF2-40B4-BE49-F238E27FC236}">
                <a16:creationId xmlns:a16="http://schemas.microsoft.com/office/drawing/2014/main" id="{0AEC25E9-BACA-2BD0-D6F1-A4D1768FAEA6}"/>
              </a:ext>
            </a:extLst>
          </p:cNvPr>
          <p:cNvSpPr txBox="1"/>
          <p:nvPr/>
        </p:nvSpPr>
        <p:spPr>
          <a:xfrm>
            <a:off x="263471" y="1880595"/>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Plane einen Versuchsaufbau, um deine Hypothese zu überprüfen! Frage bei Unsicherheit deine Lehrkraft!</a:t>
            </a:r>
            <a:endParaRPr lang="de-DE" sz="2400" kern="100" dirty="0">
              <a:solidFill>
                <a:srgbClr val="03869E"/>
              </a:solidFill>
              <a:effectLst/>
              <a:ea typeface="Aptos" panose="020B0004020202020204" pitchFamily="34" charset="0"/>
              <a:cs typeface="Arial" panose="020B0604020202020204" pitchFamily="34" charset="0"/>
            </a:endParaRPr>
          </a:p>
        </p:txBody>
      </p:sp>
      <p:pic>
        <p:nvPicPr>
          <p:cNvPr id="11" name="Grafik 10" descr="Ein Bild, das Clipart, Grafiken, Screenshot, Animierter Cartoon enthält.&#10;&#10;Automatisch generierte Beschreibung">
            <a:extLst>
              <a:ext uri="{FF2B5EF4-FFF2-40B4-BE49-F238E27FC236}">
                <a16:creationId xmlns:a16="http://schemas.microsoft.com/office/drawing/2014/main" id="{70D89151-C0C7-94FD-B1DC-8CFC1B4F65AA}"/>
              </a:ext>
            </a:extLst>
          </p:cNvPr>
          <p:cNvPicPr>
            <a:picLocks noChangeAspect="1"/>
          </p:cNvPicPr>
          <p:nvPr/>
        </p:nvPicPr>
        <p:blipFill>
          <a:blip r:embed="rId12"/>
          <a:stretch>
            <a:fillRect/>
          </a:stretch>
        </p:blipFill>
        <p:spPr>
          <a:xfrm>
            <a:off x="9496641" y="2947926"/>
            <a:ext cx="2266573" cy="2266573"/>
          </a:xfrm>
          <a:prstGeom prst="rect">
            <a:avLst/>
          </a:prstGeom>
          <a:ln>
            <a:noFill/>
          </a:ln>
          <a:effectLst>
            <a:outerShdw blurRad="292100" dist="139700" dir="2700000" algn="tl" rotWithShape="0">
              <a:srgbClr val="333333">
                <a:alpha val="65000"/>
              </a:srgbClr>
            </a:outerShdw>
          </a:effectLst>
        </p:spPr>
      </p:pic>
      <p:sp>
        <p:nvSpPr>
          <p:cNvPr id="15" name="Textfeld 14">
            <a:extLst>
              <a:ext uri="{FF2B5EF4-FFF2-40B4-BE49-F238E27FC236}">
                <a16:creationId xmlns:a16="http://schemas.microsoft.com/office/drawing/2014/main" id="{369C8560-8747-BDC3-57F4-8B9DA10F667D}"/>
              </a:ext>
            </a:extLst>
          </p:cNvPr>
          <p:cNvSpPr txBox="1"/>
          <p:nvPr/>
        </p:nvSpPr>
        <p:spPr>
          <a:xfrm>
            <a:off x="9448824" y="4922111"/>
            <a:ext cx="2515986" cy="584775"/>
          </a:xfrm>
          <a:prstGeom prst="rect">
            <a:avLst/>
          </a:prstGeom>
          <a:noFill/>
        </p:spPr>
        <p:txBody>
          <a:bodyPr wrap="square" rtlCol="0">
            <a:spAutoFit/>
          </a:bodyPr>
          <a:lstStyle/>
          <a:p>
            <a:r>
              <a:rPr lang="de-DE" sz="1600" dirty="0">
                <a:solidFill>
                  <a:schemeClr val="bg1">
                    <a:lumMod val="75000"/>
                  </a:schemeClr>
                </a:solidFill>
              </a:rPr>
              <a:t>Klicke auf DEAN, wenn du Hilfe brauchst!</a:t>
            </a:r>
          </a:p>
        </p:txBody>
      </p:sp>
      <p:sp>
        <p:nvSpPr>
          <p:cNvPr id="16" name="Textfeld 15">
            <a:extLst>
              <a:ext uri="{FF2B5EF4-FFF2-40B4-BE49-F238E27FC236}">
                <a16:creationId xmlns:a16="http://schemas.microsoft.com/office/drawing/2014/main" id="{B1B29EB7-F80F-514C-35EC-E7AE29F73914}"/>
              </a:ext>
            </a:extLst>
          </p:cNvPr>
          <p:cNvSpPr txBox="1"/>
          <p:nvPr/>
        </p:nvSpPr>
        <p:spPr>
          <a:xfrm>
            <a:off x="428925" y="3467590"/>
            <a:ext cx="8580618" cy="467757"/>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Hilfestellung 1</a:t>
            </a:r>
          </a:p>
        </p:txBody>
      </p:sp>
      <p:sp>
        <p:nvSpPr>
          <p:cNvPr id="17" name="Textfeld 16">
            <a:extLst>
              <a:ext uri="{FF2B5EF4-FFF2-40B4-BE49-F238E27FC236}">
                <a16:creationId xmlns:a16="http://schemas.microsoft.com/office/drawing/2014/main" id="{15482F8B-1A99-C9C9-F66C-87D5B714FC97}"/>
              </a:ext>
            </a:extLst>
          </p:cNvPr>
          <p:cNvSpPr txBox="1"/>
          <p:nvPr/>
        </p:nvSpPr>
        <p:spPr>
          <a:xfrm>
            <a:off x="428925" y="4191720"/>
            <a:ext cx="8580618" cy="467757"/>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Hilfestellung 2</a:t>
            </a:r>
          </a:p>
        </p:txBody>
      </p:sp>
      <p:sp>
        <p:nvSpPr>
          <p:cNvPr id="19" name="Textfeld 18">
            <a:extLst>
              <a:ext uri="{FF2B5EF4-FFF2-40B4-BE49-F238E27FC236}">
                <a16:creationId xmlns:a16="http://schemas.microsoft.com/office/drawing/2014/main" id="{FB237584-76A8-5B24-8311-B934A15C4487}"/>
              </a:ext>
            </a:extLst>
          </p:cNvPr>
          <p:cNvSpPr txBox="1"/>
          <p:nvPr/>
        </p:nvSpPr>
        <p:spPr>
          <a:xfrm>
            <a:off x="454325" y="4915850"/>
            <a:ext cx="8580618" cy="467757"/>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Hilfestellung 3</a:t>
            </a:r>
          </a:p>
        </p:txBody>
      </p:sp>
      <p:sp>
        <p:nvSpPr>
          <p:cNvPr id="24" name="Rechteck 23">
            <a:extLst>
              <a:ext uri="{FF2B5EF4-FFF2-40B4-BE49-F238E27FC236}">
                <a16:creationId xmlns:a16="http://schemas.microsoft.com/office/drawing/2014/main" id="{B1824583-2BD8-21D5-854E-1441FA453147}"/>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Pfeil nach rechts 24">
            <a:hlinkClick r:id="" action="ppaction://hlinkshowjump?jump=nextslide"/>
            <a:extLst>
              <a:ext uri="{FF2B5EF4-FFF2-40B4-BE49-F238E27FC236}">
                <a16:creationId xmlns:a16="http://schemas.microsoft.com/office/drawing/2014/main" id="{7337B1F2-06DB-0D73-8168-7B1DA1B159F2}"/>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727667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nextCondLst>
                <p:cond evt="onClick" delay="0">
                  <p:tgtEl>
                    <p:spTgt spid="11"/>
                  </p:tgtEl>
                </p:cond>
              </p:nextCondLst>
            </p:seq>
          </p:childTnLst>
        </p:cTn>
      </p:par>
    </p:tnLst>
    <p:bldLst>
      <p:bldP spid="16" grpId="0" animBg="1"/>
      <p:bldP spid="17"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Planung</a:t>
            </a:r>
          </a:p>
        </p:txBody>
      </p:sp>
      <p:sp>
        <p:nvSpPr>
          <p:cNvPr id="10" name="Textfeld 9">
            <a:extLst>
              <a:ext uri="{FF2B5EF4-FFF2-40B4-BE49-F238E27FC236}">
                <a16:creationId xmlns:a16="http://schemas.microsoft.com/office/drawing/2014/main" id="{0AEC25E9-BACA-2BD0-D6F1-A4D1768FAEA6}"/>
              </a:ext>
            </a:extLst>
          </p:cNvPr>
          <p:cNvSpPr txBox="1"/>
          <p:nvPr/>
        </p:nvSpPr>
        <p:spPr>
          <a:xfrm>
            <a:off x="263471" y="1880595"/>
            <a:ext cx="11499743" cy="862865"/>
          </a:xfrm>
          <a:prstGeom prst="rect">
            <a:avLst/>
          </a:prstGeom>
          <a:noFill/>
        </p:spPr>
        <p:txBody>
          <a:bodyPr wrap="square">
            <a:spAutoFit/>
          </a:bodyPr>
          <a:lstStyle/>
          <a:p>
            <a:pPr lvl="0">
              <a:lnSpc>
                <a:spcPct val="107000"/>
              </a:lnSpc>
            </a:pPr>
            <a:r>
              <a:rPr lang="de-DE" sz="2400" kern="100" dirty="0">
                <a:solidFill>
                  <a:srgbClr val="03869E"/>
                </a:solidFill>
                <a:ea typeface="Aptos" panose="020B0004020202020204" pitchFamily="34" charset="0"/>
                <a:cs typeface="Arial" panose="020B0604020202020204" pitchFamily="34" charset="0"/>
              </a:rPr>
              <a:t>Hast Du einen Plan? Super, dann klicke unten rechts auf den Pfeil und mach weiter!</a:t>
            </a:r>
          </a:p>
          <a:p>
            <a:pPr lvl="0">
              <a:lnSpc>
                <a:spcPct val="107000"/>
              </a:lnSpc>
            </a:pPr>
            <a:r>
              <a:rPr lang="de-DE" sz="2400" kern="100" dirty="0">
                <a:solidFill>
                  <a:srgbClr val="03869E"/>
                </a:solidFill>
                <a:effectLst/>
                <a:ea typeface="Aptos" panose="020B0004020202020204" pitchFamily="34" charset="0"/>
                <a:cs typeface="Arial" panose="020B0604020202020204" pitchFamily="34" charset="0"/>
              </a:rPr>
              <a:t>Falls nein oder falls du deinen Plan mit einer Empfehlung vergleichen willst, klicke auf DEAN:</a:t>
            </a:r>
          </a:p>
        </p:txBody>
      </p:sp>
      <p:pic>
        <p:nvPicPr>
          <p:cNvPr id="11" name="Grafik 10" descr="Ein Bild, das Clipart, Grafiken, Screenshot, Animierter Cartoon enthält.&#10;&#10;Automatisch generierte Beschreibung">
            <a:hlinkClick r:id="rId12" action="ppaction://hlinksldjump"/>
            <a:extLst>
              <a:ext uri="{FF2B5EF4-FFF2-40B4-BE49-F238E27FC236}">
                <a16:creationId xmlns:a16="http://schemas.microsoft.com/office/drawing/2014/main" id="{70D89151-C0C7-94FD-B1DC-8CFC1B4F65AA}"/>
              </a:ext>
            </a:extLst>
          </p:cNvPr>
          <p:cNvPicPr>
            <a:picLocks noChangeAspect="1"/>
          </p:cNvPicPr>
          <p:nvPr/>
        </p:nvPicPr>
        <p:blipFill>
          <a:blip r:embed="rId13"/>
          <a:stretch>
            <a:fillRect/>
          </a:stretch>
        </p:blipFill>
        <p:spPr>
          <a:xfrm>
            <a:off x="3485295" y="2440990"/>
            <a:ext cx="5044914" cy="5044914"/>
          </a:xfrm>
          <a:prstGeom prst="rect">
            <a:avLst/>
          </a:prstGeom>
          <a:ln>
            <a:noFill/>
          </a:ln>
          <a:effectLst>
            <a:outerShdw blurRad="292100" dist="139700" dir="2700000" algn="tl" rotWithShape="0">
              <a:srgbClr val="333333">
                <a:alpha val="65000"/>
              </a:srgbClr>
            </a:outerShdw>
          </a:effectLst>
        </p:spPr>
      </p:pic>
      <p:sp>
        <p:nvSpPr>
          <p:cNvPr id="15" name="Rechteck 14">
            <a:extLst>
              <a:ext uri="{FF2B5EF4-FFF2-40B4-BE49-F238E27FC236}">
                <a16:creationId xmlns:a16="http://schemas.microsoft.com/office/drawing/2014/main" id="{6DED12A8-5671-BDE2-4EC2-1C5B39A0C678}"/>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Pfeil nach rechts 15">
            <a:hlinkClick r:id="" action="ppaction://hlinkshowjump?jump=previousslide"/>
            <a:extLst>
              <a:ext uri="{FF2B5EF4-FFF2-40B4-BE49-F238E27FC236}">
                <a16:creationId xmlns:a16="http://schemas.microsoft.com/office/drawing/2014/main" id="{1738FA67-4319-7199-358A-9016740A8C12}"/>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528669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Durchführung</a:t>
            </a:r>
          </a:p>
        </p:txBody>
      </p:sp>
      <p:sp>
        <p:nvSpPr>
          <p:cNvPr id="10" name="Textfeld 9">
            <a:extLst>
              <a:ext uri="{FF2B5EF4-FFF2-40B4-BE49-F238E27FC236}">
                <a16:creationId xmlns:a16="http://schemas.microsoft.com/office/drawing/2014/main" id="{A70B94D7-D0A2-42F0-7AD9-1AA996D44361}"/>
              </a:ext>
            </a:extLst>
          </p:cNvPr>
          <p:cNvSpPr txBox="1"/>
          <p:nvPr/>
        </p:nvSpPr>
        <p:spPr>
          <a:xfrm>
            <a:off x="263471" y="1880595"/>
            <a:ext cx="11499743" cy="1651414"/>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Bevor es los geht, lass dir die Durchführung durch deine Lehrkraft genehmigen! </a:t>
            </a:r>
          </a:p>
          <a:p>
            <a:pPr lvl="0">
              <a:lnSpc>
                <a:spcPct val="107000"/>
              </a:lnSpc>
            </a:pPr>
            <a:r>
              <a:rPr lang="de-DE" sz="2400" kern="100" dirty="0">
                <a:effectLst/>
                <a:ea typeface="Aptos" panose="020B0004020202020204" pitchFamily="34" charset="0"/>
                <a:cs typeface="Arial" panose="020B0604020202020204" pitchFamily="34" charset="0"/>
              </a:rPr>
              <a:t>Führe dein </a:t>
            </a:r>
            <a:r>
              <a:rPr lang="de-DE" sz="2400" kern="100" dirty="0">
                <a:ea typeface="Aptos" panose="020B0004020202020204" pitchFamily="34" charset="0"/>
                <a:cs typeface="Arial" panose="020B0604020202020204" pitchFamily="34" charset="0"/>
              </a:rPr>
              <a:t>geplantes Experiment </a:t>
            </a:r>
            <a:r>
              <a:rPr lang="de-DE" sz="2400" kern="100" dirty="0">
                <a:effectLst/>
                <a:ea typeface="Aptos" panose="020B0004020202020204" pitchFamily="34" charset="0"/>
                <a:cs typeface="Arial" panose="020B0604020202020204" pitchFamily="34" charset="0"/>
              </a:rPr>
              <a:t>durch!</a:t>
            </a:r>
            <a:endParaRPr lang="de-DE" sz="2400" kern="100" dirty="0">
              <a:solidFill>
                <a:srgbClr val="03869E"/>
              </a:solidFill>
              <a:ea typeface="Aptos" panose="020B0004020202020204" pitchFamily="34" charset="0"/>
              <a:cs typeface="Arial" panose="020B0604020202020204" pitchFamily="34" charset="0"/>
            </a:endParaRPr>
          </a:p>
          <a:p>
            <a:pPr lvl="0">
              <a:lnSpc>
                <a:spcPct val="107000"/>
              </a:lnSpc>
            </a:pPr>
            <a:r>
              <a:rPr lang="de-DE" sz="2400" kern="100" dirty="0">
                <a:solidFill>
                  <a:srgbClr val="03869E"/>
                </a:solidFill>
                <a:effectLst/>
                <a:ea typeface="Aptos" panose="020B0004020202020204" pitchFamily="34" charset="0"/>
                <a:cs typeface="Arial" panose="020B0604020202020204" pitchFamily="34" charset="0"/>
              </a:rPr>
              <a:t>Mache dir Notizen und schieße Fotos von deinem Aufbau und der Durchführung. Du kannst sie hier in den DEAN hochladen und einfügen </a:t>
            </a:r>
            <a:r>
              <a:rPr lang="de-DE" sz="2400" kern="100" dirty="0">
                <a:solidFill>
                  <a:srgbClr val="03869E"/>
                </a:solidFill>
                <a:effectLst/>
                <a:ea typeface="Aptos" panose="020B0004020202020204" pitchFamily="34" charset="0"/>
                <a:cs typeface="Arial" panose="020B0604020202020204" pitchFamily="34" charset="0"/>
                <a:sym typeface="Wingdings" pitchFamily="2" charset="2"/>
              </a:rPr>
              <a:t> </a:t>
            </a:r>
            <a:endParaRPr lang="de-DE" sz="2400" kern="100" dirty="0">
              <a:solidFill>
                <a:srgbClr val="03869E"/>
              </a:solidFill>
              <a:effectLst/>
              <a:ea typeface="Aptos" panose="020B0004020202020204" pitchFamily="34" charset="0"/>
              <a:cs typeface="Arial" panose="020B0604020202020204" pitchFamily="34" charset="0"/>
            </a:endParaRPr>
          </a:p>
        </p:txBody>
      </p:sp>
      <p:sp>
        <p:nvSpPr>
          <p:cNvPr id="11" name="Textfeld 10">
            <a:extLst>
              <a:ext uri="{FF2B5EF4-FFF2-40B4-BE49-F238E27FC236}">
                <a16:creationId xmlns:a16="http://schemas.microsoft.com/office/drawing/2014/main" id="{D2744083-3180-873B-FC8C-227B1117A06F}"/>
              </a:ext>
            </a:extLst>
          </p:cNvPr>
          <p:cNvSpPr txBox="1"/>
          <p:nvPr/>
        </p:nvSpPr>
        <p:spPr>
          <a:xfrm>
            <a:off x="1797414" y="3712870"/>
            <a:ext cx="4124855" cy="2838726"/>
          </a:xfrm>
          <a:prstGeom prst="rect">
            <a:avLst/>
          </a:prstGeom>
          <a:solidFill>
            <a:srgbClr val="4CE5B5"/>
          </a:solidFill>
        </p:spPr>
        <p:txBody>
          <a:bodyPr wrap="square">
            <a:spAutoFit/>
          </a:bodyPr>
          <a:lstStyle/>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r>
              <a:rPr lang="de-DE" sz="2400" kern="100" dirty="0">
                <a:effectLst/>
                <a:ea typeface="Aptos" panose="020B0004020202020204" pitchFamily="34" charset="0"/>
                <a:cs typeface="Arial" panose="020B0604020202020204" pitchFamily="34" charset="0"/>
              </a:rPr>
              <a:t>Foto einfügen</a:t>
            </a: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p:txBody>
      </p:sp>
      <p:sp>
        <p:nvSpPr>
          <p:cNvPr id="16" name="Textfeld 15">
            <a:extLst>
              <a:ext uri="{FF2B5EF4-FFF2-40B4-BE49-F238E27FC236}">
                <a16:creationId xmlns:a16="http://schemas.microsoft.com/office/drawing/2014/main" id="{B6B7545E-8D36-35EC-C10E-00BB88F4F6FA}"/>
              </a:ext>
            </a:extLst>
          </p:cNvPr>
          <p:cNvSpPr txBox="1"/>
          <p:nvPr/>
        </p:nvSpPr>
        <p:spPr>
          <a:xfrm>
            <a:off x="6378803" y="3696633"/>
            <a:ext cx="4124855" cy="2838726"/>
          </a:xfrm>
          <a:prstGeom prst="rect">
            <a:avLst/>
          </a:prstGeom>
          <a:solidFill>
            <a:srgbClr val="4CE5B5"/>
          </a:solidFill>
        </p:spPr>
        <p:txBody>
          <a:bodyPr wrap="square">
            <a:spAutoFit/>
          </a:bodyPr>
          <a:lstStyle/>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r>
              <a:rPr lang="de-DE" sz="2400" kern="100" dirty="0">
                <a:effectLst/>
                <a:ea typeface="Aptos" panose="020B0004020202020204" pitchFamily="34" charset="0"/>
                <a:cs typeface="Arial" panose="020B0604020202020204" pitchFamily="34" charset="0"/>
              </a:rPr>
              <a:t>Foto einfügen</a:t>
            </a:r>
          </a:p>
          <a:p>
            <a:pPr lvl="0" algn="ctr">
              <a:lnSpc>
                <a:spcPct val="107000"/>
              </a:lnSpc>
            </a:pPr>
            <a:endParaRPr lang="de-DE" sz="2400" kern="100" dirty="0">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a:p>
            <a:pPr lvl="0" algn="ctr">
              <a:lnSpc>
                <a:spcPct val="107000"/>
              </a:lnSpc>
            </a:pPr>
            <a:endParaRPr lang="de-DE" sz="2400" kern="100" dirty="0">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6176363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grpSp>
        <p:nvGrpSpPr>
          <p:cNvPr id="9" name="Gruppieren 8">
            <a:extLst>
              <a:ext uri="{FF2B5EF4-FFF2-40B4-BE49-F238E27FC236}">
                <a16:creationId xmlns:a16="http://schemas.microsoft.com/office/drawing/2014/main" id="{ED0218A9-0C43-F433-EBCE-0B56BE16412C}"/>
              </a:ext>
            </a:extLst>
          </p:cNvPr>
          <p:cNvGrpSpPr/>
          <p:nvPr/>
        </p:nvGrpSpPr>
        <p:grpSpPr>
          <a:xfrm>
            <a:off x="3486565" y="0"/>
            <a:ext cx="3923777" cy="771278"/>
            <a:chOff x="3486565" y="0"/>
            <a:chExt cx="3923777" cy="771278"/>
          </a:xfrm>
        </p:grpSpPr>
        <p:pic>
          <p:nvPicPr>
            <p:cNvPr id="10" name="Grafik 9" descr="Ein Bild, das Screenshot, Text, Design enthält.&#10;&#10;Automatisch generierte Beschreibung">
              <a:extLst>
                <a:ext uri="{FF2B5EF4-FFF2-40B4-BE49-F238E27FC236}">
                  <a16:creationId xmlns:a16="http://schemas.microsoft.com/office/drawing/2014/main" id="{657E3496-01A0-4B77-E83B-F82471C6BC8B}"/>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6565" y="0"/>
              <a:ext cx="3319350" cy="748845"/>
            </a:xfrm>
            <a:prstGeom prst="rect">
              <a:avLst/>
            </a:prstGeom>
            <a:ln>
              <a:noFill/>
            </a:ln>
            <a:extLst>
              <a:ext uri="{53640926-AAD7-44D8-BBD7-CCE9431645EC}">
                <a14:shadowObscured xmlns:a14="http://schemas.microsoft.com/office/drawing/2010/main"/>
              </a:ext>
            </a:extLst>
          </p:spPr>
        </p:pic>
        <p:pic>
          <p:nvPicPr>
            <p:cNvPr id="11" name="Grafik 10" descr="Ein Bild, das Text, Screenshot, Schrift, Grafikdesign enthält.&#10;&#10;Automatisch generierte Beschreibung">
              <a:extLst>
                <a:ext uri="{FF2B5EF4-FFF2-40B4-BE49-F238E27FC236}">
                  <a16:creationId xmlns:a16="http://schemas.microsoft.com/office/drawing/2014/main" id="{3F2E40BF-6204-888D-B387-EDDABF7880B5}"/>
                </a:ext>
              </a:extLst>
            </p:cNvPr>
            <p:cNvPicPr>
              <a:picLocks noChangeAspect="1"/>
            </p:cNvPicPr>
            <p:nvPr/>
          </p:nvPicPr>
          <p:blipFill rotWithShape="1">
            <a:blip r:embed="rId10"/>
            <a:srcRect l="14845" t="18625" r="28030" b="67066"/>
            <a:stretch/>
          </p:blipFill>
          <p:spPr>
            <a:xfrm>
              <a:off x="6805916" y="120011"/>
              <a:ext cx="604426" cy="651267"/>
            </a:xfrm>
            <a:prstGeom prst="rect">
              <a:avLst/>
            </a:prstGeom>
          </p:spPr>
        </p:pic>
      </p:grpSp>
      <p:cxnSp>
        <p:nvCxnSpPr>
          <p:cNvPr id="12" name="Gerade Verbindung 11">
            <a:extLst>
              <a:ext uri="{FF2B5EF4-FFF2-40B4-BE49-F238E27FC236}">
                <a16:creationId xmlns:a16="http://schemas.microsoft.com/office/drawing/2014/main" id="{47990066-E236-77C5-E691-88A3E9276A6C}"/>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sp>
        <p:nvSpPr>
          <p:cNvPr id="19" name="Textfeld 18">
            <a:extLst>
              <a:ext uri="{FF2B5EF4-FFF2-40B4-BE49-F238E27FC236}">
                <a16:creationId xmlns:a16="http://schemas.microsoft.com/office/drawing/2014/main" id="{E4A0C1C0-883E-2457-11AA-DD53CA278CE8}"/>
              </a:ext>
            </a:extLst>
          </p:cNvPr>
          <p:cNvSpPr txBox="1"/>
          <p:nvPr/>
        </p:nvSpPr>
        <p:spPr>
          <a:xfrm>
            <a:off x="311869" y="1278422"/>
            <a:ext cx="3539613" cy="461665"/>
          </a:xfrm>
          <a:prstGeom prst="rect">
            <a:avLst/>
          </a:prstGeom>
          <a:noFill/>
        </p:spPr>
        <p:txBody>
          <a:bodyPr wrap="square" rtlCol="0">
            <a:spAutoFit/>
          </a:bodyPr>
          <a:lstStyle/>
          <a:p>
            <a:r>
              <a:rPr lang="de-DE" sz="2400" b="1" dirty="0"/>
              <a:t>Auswertung</a:t>
            </a:r>
          </a:p>
        </p:txBody>
      </p:sp>
      <p:sp>
        <p:nvSpPr>
          <p:cNvPr id="2" name="Textfeld 1">
            <a:extLst>
              <a:ext uri="{FF2B5EF4-FFF2-40B4-BE49-F238E27FC236}">
                <a16:creationId xmlns:a16="http://schemas.microsoft.com/office/drawing/2014/main" id="{8D5BFFD0-5E01-4D75-B513-74A39628BE27}"/>
              </a:ext>
            </a:extLst>
          </p:cNvPr>
          <p:cNvSpPr txBox="1"/>
          <p:nvPr/>
        </p:nvSpPr>
        <p:spPr>
          <a:xfrm>
            <a:off x="311869" y="1875197"/>
            <a:ext cx="11168930" cy="461665"/>
          </a:xfrm>
          <a:prstGeom prst="rect">
            <a:avLst/>
          </a:prstGeom>
          <a:noFill/>
        </p:spPr>
        <p:txBody>
          <a:bodyPr wrap="square" rtlCol="0">
            <a:spAutoFit/>
          </a:bodyPr>
          <a:lstStyle/>
          <a:p>
            <a:r>
              <a:rPr lang="de-DE" sz="2400" dirty="0"/>
              <a:t>Notiere die Beobachtungen deines Experiments. </a:t>
            </a:r>
            <a:r>
              <a:rPr lang="de-DE" sz="2400" dirty="0">
                <a:solidFill>
                  <a:srgbClr val="03869E"/>
                </a:solidFill>
              </a:rPr>
              <a:t>Was stellst du fest?</a:t>
            </a:r>
          </a:p>
        </p:txBody>
      </p:sp>
      <p:pic>
        <p:nvPicPr>
          <p:cNvPr id="15" name="Grafik 14">
            <a:extLst>
              <a:ext uri="{FF2B5EF4-FFF2-40B4-BE49-F238E27FC236}">
                <a16:creationId xmlns:a16="http://schemas.microsoft.com/office/drawing/2014/main" id="{E04811E0-6FEB-B6D3-7673-025A11DFCFFA}"/>
              </a:ext>
            </a:extLst>
          </p:cNvPr>
          <p:cNvPicPr>
            <a:picLocks noChangeAspect="1"/>
          </p:cNvPicPr>
          <p:nvPr/>
        </p:nvPicPr>
        <p:blipFill>
          <a:blip r:embed="rId11"/>
          <a:stretch>
            <a:fillRect/>
          </a:stretch>
        </p:blipFill>
        <p:spPr>
          <a:xfrm>
            <a:off x="1563621" y="2685923"/>
            <a:ext cx="8760278" cy="3301099"/>
          </a:xfrm>
          <a:prstGeom prst="roundRect">
            <a:avLst>
              <a:gd name="adj" fmla="val 7676"/>
            </a:avLst>
          </a:prstGeom>
          <a:ln>
            <a:solidFill>
              <a:schemeClr val="tx2">
                <a:lumMod val="65000"/>
              </a:schemeClr>
            </a:solidFill>
          </a:ln>
        </p:spPr>
      </p:pic>
      <p:pic>
        <p:nvPicPr>
          <p:cNvPr id="16" name="Grafik 15" descr="Skizze mit einfarbiger Füllung">
            <a:extLst>
              <a:ext uri="{FF2B5EF4-FFF2-40B4-BE49-F238E27FC236}">
                <a16:creationId xmlns:a16="http://schemas.microsoft.com/office/drawing/2014/main" id="{E64A133D-B76E-DE6E-79DA-099A9E2DB8E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681504" y="3283341"/>
            <a:ext cx="485459" cy="485459"/>
          </a:xfrm>
          <a:prstGeom prst="rect">
            <a:avLst/>
          </a:prstGeom>
        </p:spPr>
      </p:pic>
      <p:sp>
        <p:nvSpPr>
          <p:cNvPr id="17" name="Textfeld 16">
            <a:extLst>
              <a:ext uri="{FF2B5EF4-FFF2-40B4-BE49-F238E27FC236}">
                <a16:creationId xmlns:a16="http://schemas.microsoft.com/office/drawing/2014/main" id="{5E033985-CDE4-65CF-67AD-7753E2248A27}"/>
              </a:ext>
            </a:extLst>
          </p:cNvPr>
          <p:cNvSpPr txBox="1"/>
          <p:nvPr/>
        </p:nvSpPr>
        <p:spPr>
          <a:xfrm>
            <a:off x="1690085" y="2802172"/>
            <a:ext cx="4961595" cy="461665"/>
          </a:xfrm>
          <a:prstGeom prst="rect">
            <a:avLst/>
          </a:prstGeom>
          <a:noFill/>
        </p:spPr>
        <p:txBody>
          <a:bodyPr wrap="square" rtlCol="0">
            <a:spAutoFit/>
          </a:bodyPr>
          <a:lstStyle/>
          <a:p>
            <a:r>
              <a:rPr lang="de-DE" sz="2400" b="1" dirty="0">
                <a:solidFill>
                  <a:schemeClr val="bg2">
                    <a:lumMod val="50000"/>
                  </a:schemeClr>
                </a:solidFill>
                <a:latin typeface="Ink Free" panose="03080402000500000000" pitchFamily="66" charset="0"/>
              </a:rPr>
              <a:t>Beobachtung:</a:t>
            </a:r>
          </a:p>
        </p:txBody>
      </p:sp>
    </p:spTree>
    <p:extLst>
      <p:ext uri="{BB962C8B-B14F-4D97-AF65-F5344CB8AC3E}">
        <p14:creationId xmlns:p14="http://schemas.microsoft.com/office/powerpoint/2010/main" val="4696389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Interpretation</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1982747"/>
            <a:ext cx="8565431" cy="2677656"/>
          </a:xfrm>
          <a:prstGeom prst="rect">
            <a:avLst/>
          </a:prstGeom>
          <a:noFill/>
        </p:spPr>
        <p:txBody>
          <a:bodyPr wrap="square" rtlCol="0">
            <a:spAutoFit/>
          </a:bodyPr>
          <a:lstStyle/>
          <a:p>
            <a:r>
              <a:rPr lang="de-DE" sz="2400" dirty="0"/>
              <a:t>Aufgabe: </a:t>
            </a:r>
          </a:p>
          <a:p>
            <a:r>
              <a:rPr lang="de-DE" sz="2400" dirty="0">
                <a:solidFill>
                  <a:srgbClr val="03869E"/>
                </a:solidFill>
              </a:rPr>
              <a:t>Diskutiere in deiner Gruppe, wie du deine Beobachtungen mit Hilfe deines Vorwissens zum Thema Salze erklären kannst! </a:t>
            </a:r>
          </a:p>
          <a:p>
            <a:endParaRPr lang="de-DE" sz="2400" dirty="0"/>
          </a:p>
          <a:p>
            <a:r>
              <a:rPr lang="de-DE" sz="2400" dirty="0"/>
              <a:t>Klicke erst dann auf den Pfeil unten rechts, wenn ihr einen Vorschlag zur Interpretation habt. Wieso haben Salze die Eigenschaft, die du untersucht hast?</a:t>
            </a:r>
          </a:p>
        </p:txBody>
      </p:sp>
      <p:pic>
        <p:nvPicPr>
          <p:cNvPr id="11" name="Grafik 10" descr="Ein Bild, das Clipart, Grafiken, Screenshot, Animierter Cartoon enthält.&#10;&#10;Automatisch generierte Beschreibung">
            <a:hlinkClick r:id="rId12" action="ppaction://hlinksldjump"/>
            <a:extLst>
              <a:ext uri="{FF2B5EF4-FFF2-40B4-BE49-F238E27FC236}">
                <a16:creationId xmlns:a16="http://schemas.microsoft.com/office/drawing/2014/main" id="{6245B3A2-A195-FA69-AB7D-1429648B264A}"/>
              </a:ext>
            </a:extLst>
          </p:cNvPr>
          <p:cNvPicPr>
            <a:picLocks noChangeAspect="1"/>
          </p:cNvPicPr>
          <p:nvPr/>
        </p:nvPicPr>
        <p:blipFill>
          <a:blip r:embed="rId13"/>
          <a:stretch>
            <a:fillRect/>
          </a:stretch>
        </p:blipFill>
        <p:spPr>
          <a:xfrm>
            <a:off x="9594010" y="781414"/>
            <a:ext cx="2266573" cy="2266573"/>
          </a:xfrm>
          <a:prstGeom prst="rect">
            <a:avLst/>
          </a:prstGeom>
          <a:ln>
            <a:noFill/>
          </a:ln>
          <a:effectLst>
            <a:outerShdw blurRad="292100" dist="139700" dir="2700000" algn="tl" rotWithShape="0">
              <a:srgbClr val="333333">
                <a:alpha val="65000"/>
              </a:srgbClr>
            </a:outerShdw>
          </a:effectLst>
        </p:spPr>
      </p:pic>
      <p:sp>
        <p:nvSpPr>
          <p:cNvPr id="15" name="Textfeld 14">
            <a:extLst>
              <a:ext uri="{FF2B5EF4-FFF2-40B4-BE49-F238E27FC236}">
                <a16:creationId xmlns:a16="http://schemas.microsoft.com/office/drawing/2014/main" id="{9BF16FD2-B14F-6086-247D-7B7B83420F39}"/>
              </a:ext>
            </a:extLst>
          </p:cNvPr>
          <p:cNvSpPr txBox="1"/>
          <p:nvPr/>
        </p:nvSpPr>
        <p:spPr>
          <a:xfrm>
            <a:off x="9539555" y="2626917"/>
            <a:ext cx="2515986" cy="1077218"/>
          </a:xfrm>
          <a:prstGeom prst="rect">
            <a:avLst/>
          </a:prstGeom>
          <a:noFill/>
        </p:spPr>
        <p:txBody>
          <a:bodyPr wrap="square" rtlCol="0">
            <a:spAutoFit/>
          </a:bodyPr>
          <a:lstStyle/>
          <a:p>
            <a:r>
              <a:rPr lang="de-DE" sz="1600" dirty="0">
                <a:solidFill>
                  <a:schemeClr val="bg1">
                    <a:lumMod val="75000"/>
                  </a:schemeClr>
                </a:solidFill>
              </a:rPr>
              <a:t>Klicke auf DEAN, wenn du Informationen zum Salzgitter-Modell nachlesen möchtest!</a:t>
            </a:r>
          </a:p>
        </p:txBody>
      </p:sp>
      <p:pic>
        <p:nvPicPr>
          <p:cNvPr id="16" name="Grafik 15" descr="Ein Bild, das Clipart, Grafiken, Screenshot, Animierter Cartoon enthält.&#10;&#10;Automatisch generierte Beschreibung">
            <a:hlinkClick r:id="rId14" action="ppaction://hlinksldjump"/>
            <a:extLst>
              <a:ext uri="{FF2B5EF4-FFF2-40B4-BE49-F238E27FC236}">
                <a16:creationId xmlns:a16="http://schemas.microsoft.com/office/drawing/2014/main" id="{2B9EF583-F72A-B273-7EDF-FA8A0E62F0CB}"/>
              </a:ext>
            </a:extLst>
          </p:cNvPr>
          <p:cNvPicPr>
            <a:picLocks noChangeAspect="1"/>
          </p:cNvPicPr>
          <p:nvPr/>
        </p:nvPicPr>
        <p:blipFill>
          <a:blip r:embed="rId13"/>
          <a:stretch>
            <a:fillRect/>
          </a:stretch>
        </p:blipFill>
        <p:spPr>
          <a:xfrm>
            <a:off x="9753542" y="3397153"/>
            <a:ext cx="2266573" cy="2266573"/>
          </a:xfrm>
          <a:prstGeom prst="rect">
            <a:avLst/>
          </a:prstGeom>
          <a:ln>
            <a:noFill/>
          </a:ln>
          <a:effectLst>
            <a:outerShdw blurRad="292100" dist="139700" dir="2700000" algn="tl" rotWithShape="0">
              <a:srgbClr val="333333">
                <a:alpha val="65000"/>
              </a:srgbClr>
            </a:outerShdw>
          </a:effectLst>
        </p:spPr>
      </p:pic>
      <p:sp>
        <p:nvSpPr>
          <p:cNvPr id="17" name="Textfeld 16">
            <a:extLst>
              <a:ext uri="{FF2B5EF4-FFF2-40B4-BE49-F238E27FC236}">
                <a16:creationId xmlns:a16="http://schemas.microsoft.com/office/drawing/2014/main" id="{B2DA923D-ABC3-8D22-092D-1CAD17E1AC19}"/>
              </a:ext>
            </a:extLst>
          </p:cNvPr>
          <p:cNvSpPr txBox="1"/>
          <p:nvPr/>
        </p:nvSpPr>
        <p:spPr>
          <a:xfrm>
            <a:off x="9699087" y="5242656"/>
            <a:ext cx="2368442" cy="338554"/>
          </a:xfrm>
          <a:prstGeom prst="rect">
            <a:avLst/>
          </a:prstGeom>
          <a:solidFill>
            <a:srgbClr val="4CE5B5"/>
          </a:solidFill>
        </p:spPr>
        <p:txBody>
          <a:bodyPr wrap="square" rtlCol="0">
            <a:spAutoFit/>
          </a:bodyPr>
          <a:lstStyle/>
          <a:p>
            <a:pPr algn="ctr"/>
            <a:r>
              <a:rPr lang="de-DE" sz="1600" dirty="0">
                <a:solidFill>
                  <a:schemeClr val="bg1"/>
                </a:solidFill>
              </a:rPr>
              <a:t>[Zusatzmaterial]</a:t>
            </a:r>
          </a:p>
        </p:txBody>
      </p:sp>
    </p:spTree>
    <p:extLst>
      <p:ext uri="{BB962C8B-B14F-4D97-AF65-F5344CB8AC3E}">
        <p14:creationId xmlns:p14="http://schemas.microsoft.com/office/powerpoint/2010/main" val="31890624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4" y="1278422"/>
            <a:ext cx="7956281" cy="862865"/>
          </a:xfrm>
          <a:prstGeom prst="rect">
            <a:avLst/>
          </a:prstGeom>
          <a:noFill/>
        </p:spPr>
        <p:txBody>
          <a:bodyPr wrap="square">
            <a:spAutoFit/>
          </a:bodyPr>
          <a:lstStyle/>
          <a:p>
            <a:pPr lvl="0">
              <a:lnSpc>
                <a:spcPct val="107000"/>
              </a:lnSpc>
            </a:pPr>
            <a:r>
              <a:rPr lang="de-DE" sz="2400" b="1" kern="100" dirty="0">
                <a:effectLst/>
                <a:ea typeface="Aptos" panose="020B0004020202020204" pitchFamily="34" charset="0"/>
                <a:cs typeface="Arial" panose="020B0604020202020204" pitchFamily="34" charset="0"/>
              </a:rPr>
              <a:t>Ionengitter-Modell zur Darstellung der Struktur von Salzen auf Teilchenebene</a:t>
            </a:r>
          </a:p>
        </p:txBody>
      </p:sp>
      <p:pic>
        <p:nvPicPr>
          <p:cNvPr id="11" name="Grafik 10" descr="Ein Bild, das Türkis, Symmetrie, Kunst, Blau enthält.&#10;&#10;Automatisch generierte Beschreibung">
            <a:extLst>
              <a:ext uri="{FF2B5EF4-FFF2-40B4-BE49-F238E27FC236}">
                <a16:creationId xmlns:a16="http://schemas.microsoft.com/office/drawing/2014/main" id="{FAA4E038-1DFF-09BE-AA99-70D923C4687F}"/>
              </a:ext>
            </a:extLst>
          </p:cNvPr>
          <p:cNvPicPr>
            <a:picLocks noChangeAspect="1"/>
          </p:cNvPicPr>
          <p:nvPr/>
        </p:nvPicPr>
        <p:blipFill>
          <a:blip r:embed="rId12"/>
          <a:stretch>
            <a:fillRect/>
          </a:stretch>
        </p:blipFill>
        <p:spPr>
          <a:xfrm>
            <a:off x="9263270" y="4620006"/>
            <a:ext cx="2074492" cy="1586986"/>
          </a:xfrm>
          <a:prstGeom prst="rect">
            <a:avLst/>
          </a:prstGeom>
        </p:spPr>
      </p:pic>
      <p:pic>
        <p:nvPicPr>
          <p:cNvPr id="15" name="Grafik 14" descr="Ein Bild, das Screenshot, Kreis, Diagramm enthält.&#10;&#10;Automatisch generierte Beschreibung">
            <a:extLst>
              <a:ext uri="{FF2B5EF4-FFF2-40B4-BE49-F238E27FC236}">
                <a16:creationId xmlns:a16="http://schemas.microsoft.com/office/drawing/2014/main" id="{01449328-C1E6-06B8-5E38-028BDBD4606F}"/>
              </a:ext>
            </a:extLst>
          </p:cNvPr>
          <p:cNvPicPr>
            <a:picLocks noChangeAspect="1"/>
          </p:cNvPicPr>
          <p:nvPr/>
        </p:nvPicPr>
        <p:blipFill>
          <a:blip r:embed="rId13"/>
          <a:stretch>
            <a:fillRect/>
          </a:stretch>
        </p:blipFill>
        <p:spPr>
          <a:xfrm>
            <a:off x="8774519" y="1029926"/>
            <a:ext cx="3098760" cy="3488975"/>
          </a:xfrm>
          <a:prstGeom prst="rect">
            <a:avLst/>
          </a:prstGeom>
        </p:spPr>
      </p:pic>
      <p:sp>
        <p:nvSpPr>
          <p:cNvPr id="16" name="Textfeld 15">
            <a:extLst>
              <a:ext uri="{FF2B5EF4-FFF2-40B4-BE49-F238E27FC236}">
                <a16:creationId xmlns:a16="http://schemas.microsoft.com/office/drawing/2014/main" id="{7B8954FE-03DC-F60C-B13B-E97BB318E1C7}"/>
              </a:ext>
            </a:extLst>
          </p:cNvPr>
          <p:cNvSpPr txBox="1"/>
          <p:nvPr/>
        </p:nvSpPr>
        <p:spPr>
          <a:xfrm>
            <a:off x="8914093" y="6241087"/>
            <a:ext cx="4135270" cy="373885"/>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Ionengittermodelle</a:t>
            </a:r>
          </a:p>
        </p:txBody>
      </p:sp>
      <p:sp>
        <p:nvSpPr>
          <p:cNvPr id="17" name="Textfeld 16">
            <a:extLst>
              <a:ext uri="{FF2B5EF4-FFF2-40B4-BE49-F238E27FC236}">
                <a16:creationId xmlns:a16="http://schemas.microsoft.com/office/drawing/2014/main" id="{BAF90365-0DCC-60DE-0424-646A9DBC977C}"/>
              </a:ext>
            </a:extLst>
          </p:cNvPr>
          <p:cNvSpPr txBox="1"/>
          <p:nvPr/>
        </p:nvSpPr>
        <p:spPr>
          <a:xfrm>
            <a:off x="432345" y="2532590"/>
            <a:ext cx="7956280" cy="3046988"/>
          </a:xfrm>
          <a:prstGeom prst="rect">
            <a:avLst/>
          </a:prstGeom>
          <a:noFill/>
        </p:spPr>
        <p:txBody>
          <a:bodyPr wrap="square">
            <a:spAutoFit/>
          </a:bodyPr>
          <a:lstStyle/>
          <a:p>
            <a:r>
              <a:rPr lang="de-DE" sz="2400" dirty="0"/>
              <a:t>Unter einem Ionenkristall oder Ionengitter versteht man in der Chemie die regelmäßige räumliche Anordnung von Anionen und Kationen eines Salzes im festen Zustand. Der Zusammenhalt des Gitterverbandes erfolgt durch die Ionenbindung. Negative und positive Ladungen ziehen sich an und ordnen sich regelmäßig an.</a:t>
            </a:r>
          </a:p>
          <a:p>
            <a:endParaRPr lang="de-DE" sz="2400" dirty="0"/>
          </a:p>
          <a:p>
            <a:r>
              <a:rPr lang="de-DE" sz="2400" dirty="0"/>
              <a:t>Vergleiche auch das dir bekannte „</a:t>
            </a:r>
            <a:r>
              <a:rPr lang="de-DE" sz="2400" dirty="0" err="1"/>
              <a:t>Geomag</a:t>
            </a:r>
            <a:r>
              <a:rPr lang="de-DE" sz="2400" dirty="0"/>
              <a:t>“ Set!</a:t>
            </a:r>
          </a:p>
        </p:txBody>
      </p:sp>
    </p:spTree>
    <p:extLst>
      <p:ext uri="{BB962C8B-B14F-4D97-AF65-F5344CB8AC3E}">
        <p14:creationId xmlns:p14="http://schemas.microsoft.com/office/powerpoint/2010/main" val="17319035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0" name="Rechteck 9">
            <a:extLst>
              <a:ext uri="{FF2B5EF4-FFF2-40B4-BE49-F238E27FC236}">
                <a16:creationId xmlns:a16="http://schemas.microsoft.com/office/drawing/2014/main" id="{09A5757D-69BB-7BE4-494D-997B94AB95CD}"/>
              </a:ext>
            </a:extLst>
          </p:cNvPr>
          <p:cNvSpPr/>
          <p:nvPr/>
        </p:nvSpPr>
        <p:spPr>
          <a:xfrm>
            <a:off x="311869" y="1264966"/>
            <a:ext cx="3069335" cy="459195"/>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1A91B155-C7CD-8DC8-80C7-9D49C43B789B}"/>
              </a:ext>
            </a:extLst>
          </p:cNvPr>
          <p:cNvSpPr/>
          <p:nvPr/>
        </p:nvSpPr>
        <p:spPr>
          <a:xfrm>
            <a:off x="303404" y="2030481"/>
            <a:ext cx="11385013" cy="3913113"/>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594028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6">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7">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8">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rId9"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10"/>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11"/>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12"/>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3">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4"/>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Interpretation</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1875197"/>
            <a:ext cx="11168930" cy="1200329"/>
          </a:xfrm>
          <a:prstGeom prst="rect">
            <a:avLst/>
          </a:prstGeom>
          <a:noFill/>
        </p:spPr>
        <p:txBody>
          <a:bodyPr wrap="square" rtlCol="0">
            <a:spAutoFit/>
          </a:bodyPr>
          <a:lstStyle/>
          <a:p>
            <a:r>
              <a:rPr lang="de-DE" sz="2400" dirty="0">
                <a:solidFill>
                  <a:srgbClr val="03869E"/>
                </a:solidFill>
              </a:rPr>
              <a:t>Klicke auf das passende Video und vergleiche deine Interpretation mit der Erklärung der Eigenschaften aus fachlicher Perspektive.</a:t>
            </a:r>
          </a:p>
          <a:p>
            <a:r>
              <a:rPr lang="de-DE" sz="2400" dirty="0">
                <a:solidFill>
                  <a:srgbClr val="03869E"/>
                </a:solidFill>
              </a:rPr>
              <a:t>Halte die korrekten Erklärungen dann auf der nächsten Folie fest!</a:t>
            </a:r>
          </a:p>
        </p:txBody>
      </p:sp>
      <p:pic>
        <p:nvPicPr>
          <p:cNvPr id="11" name="Onlinemedien 10" descr="Eigenschaften von Salzen - einfach erklärt">
            <a:hlinkClick r:id="" action="ppaction://media"/>
            <a:extLst>
              <a:ext uri="{FF2B5EF4-FFF2-40B4-BE49-F238E27FC236}">
                <a16:creationId xmlns:a16="http://schemas.microsoft.com/office/drawing/2014/main" id="{3CB8609A-A323-074B-D7C5-55218291F8A8}"/>
              </a:ext>
            </a:extLst>
          </p:cNvPr>
          <p:cNvPicPr>
            <a:picLocks noRot="1" noChangeAspect="1"/>
          </p:cNvPicPr>
          <p:nvPr>
            <a:videoFile r:link="rId1"/>
          </p:nvPr>
        </p:nvPicPr>
        <p:blipFill>
          <a:blip r:embed="rId15"/>
          <a:stretch>
            <a:fillRect/>
          </a:stretch>
        </p:blipFill>
        <p:spPr>
          <a:xfrm>
            <a:off x="362878" y="3393549"/>
            <a:ext cx="3608170" cy="2038616"/>
          </a:xfrm>
          <a:prstGeom prst="rect">
            <a:avLst/>
          </a:prstGeom>
        </p:spPr>
      </p:pic>
      <p:sp>
        <p:nvSpPr>
          <p:cNvPr id="15" name="Textfeld 14">
            <a:extLst>
              <a:ext uri="{FF2B5EF4-FFF2-40B4-BE49-F238E27FC236}">
                <a16:creationId xmlns:a16="http://schemas.microsoft.com/office/drawing/2014/main" id="{A007F6EF-B002-4405-FF0C-FADAB330B645}"/>
              </a:ext>
            </a:extLst>
          </p:cNvPr>
          <p:cNvSpPr txBox="1"/>
          <p:nvPr/>
        </p:nvSpPr>
        <p:spPr>
          <a:xfrm>
            <a:off x="362879" y="5499245"/>
            <a:ext cx="3518160" cy="707886"/>
          </a:xfrm>
          <a:prstGeom prst="rect">
            <a:avLst/>
          </a:prstGeom>
          <a:noFill/>
        </p:spPr>
        <p:txBody>
          <a:bodyPr wrap="square" rtlCol="0">
            <a:spAutoFit/>
          </a:bodyPr>
          <a:lstStyle/>
          <a:p>
            <a:r>
              <a:rPr lang="de-DE" sz="2000" dirty="0"/>
              <a:t>Härte, Sprödigkeit, Leitfähigkeit</a:t>
            </a:r>
          </a:p>
          <a:p>
            <a:pPr algn="r"/>
            <a:r>
              <a:rPr lang="de-DE" sz="2000" dirty="0"/>
              <a:t>(</a:t>
            </a:r>
            <a:r>
              <a:rPr lang="de-DE" sz="2000" dirty="0">
                <a:hlinkClick r:id="rId16"/>
              </a:rPr>
              <a:t>Link</a:t>
            </a:r>
            <a:r>
              <a:rPr lang="de-DE" sz="2000" dirty="0"/>
              <a:t>)</a:t>
            </a:r>
          </a:p>
        </p:txBody>
      </p:sp>
      <p:pic>
        <p:nvPicPr>
          <p:cNvPr id="16" name="Onlinemedien 15" descr="Salze - Eigenschaften und Aufbau - Ionenbindung - Sprödigkeit, Schmelztepmeratur... - Chemie Schule">
            <a:hlinkClick r:id="" action="ppaction://media"/>
            <a:extLst>
              <a:ext uri="{FF2B5EF4-FFF2-40B4-BE49-F238E27FC236}">
                <a16:creationId xmlns:a16="http://schemas.microsoft.com/office/drawing/2014/main" id="{06BCD48D-818A-0F61-0EAB-8B41C0A5613A}"/>
              </a:ext>
            </a:extLst>
          </p:cNvPr>
          <p:cNvPicPr>
            <a:picLocks noRot="1" noChangeAspect="1"/>
          </p:cNvPicPr>
          <p:nvPr>
            <a:videoFile r:link="rId2"/>
          </p:nvPr>
        </p:nvPicPr>
        <p:blipFill>
          <a:blip r:embed="rId17"/>
          <a:stretch>
            <a:fillRect/>
          </a:stretch>
        </p:blipFill>
        <p:spPr>
          <a:xfrm>
            <a:off x="4297027" y="3393549"/>
            <a:ext cx="3608170" cy="2038616"/>
          </a:xfrm>
          <a:prstGeom prst="rect">
            <a:avLst/>
          </a:prstGeom>
        </p:spPr>
      </p:pic>
      <p:sp>
        <p:nvSpPr>
          <p:cNvPr id="17" name="Textfeld 16">
            <a:extLst>
              <a:ext uri="{FF2B5EF4-FFF2-40B4-BE49-F238E27FC236}">
                <a16:creationId xmlns:a16="http://schemas.microsoft.com/office/drawing/2014/main" id="{55ED1DBA-9EB4-C81B-B0EC-4E07635B3226}"/>
              </a:ext>
            </a:extLst>
          </p:cNvPr>
          <p:cNvSpPr txBox="1"/>
          <p:nvPr/>
        </p:nvSpPr>
        <p:spPr>
          <a:xfrm>
            <a:off x="4259640" y="5499245"/>
            <a:ext cx="3608171" cy="1015663"/>
          </a:xfrm>
          <a:prstGeom prst="rect">
            <a:avLst/>
          </a:prstGeom>
          <a:noFill/>
        </p:spPr>
        <p:txBody>
          <a:bodyPr wrap="square" rtlCol="0">
            <a:spAutoFit/>
          </a:bodyPr>
          <a:lstStyle/>
          <a:p>
            <a:r>
              <a:rPr lang="de-DE" sz="2000" dirty="0"/>
              <a:t>Sprödigkeit, Schmelz- und Siedetemperatur, Leitfähigkeit</a:t>
            </a:r>
            <a:br>
              <a:rPr lang="de-DE" sz="2000" dirty="0"/>
            </a:br>
            <a:r>
              <a:rPr lang="de-DE" sz="2000" dirty="0"/>
              <a:t>(</a:t>
            </a:r>
            <a:r>
              <a:rPr lang="de-DE" sz="2000" dirty="0">
                <a:hlinkClick r:id="rId18"/>
              </a:rPr>
              <a:t>Link</a:t>
            </a:r>
            <a:r>
              <a:rPr lang="de-DE" sz="2000" dirty="0"/>
              <a:t>)</a:t>
            </a:r>
          </a:p>
        </p:txBody>
      </p:sp>
      <p:pic>
        <p:nvPicPr>
          <p:cNvPr id="19" name="Onlinemedien 18" descr="Löslichkeit einfach erklärt - Basics">
            <a:hlinkClick r:id="" action="ppaction://media"/>
            <a:extLst>
              <a:ext uri="{FF2B5EF4-FFF2-40B4-BE49-F238E27FC236}">
                <a16:creationId xmlns:a16="http://schemas.microsoft.com/office/drawing/2014/main" id="{F0ABF72D-36B1-2660-21B0-6631DFFC8210}"/>
              </a:ext>
            </a:extLst>
          </p:cNvPr>
          <p:cNvPicPr>
            <a:picLocks noRot="1" noChangeAspect="1"/>
          </p:cNvPicPr>
          <p:nvPr>
            <a:videoFile r:link="rId3"/>
          </p:nvPr>
        </p:nvPicPr>
        <p:blipFill>
          <a:blip r:embed="rId19"/>
          <a:stretch>
            <a:fillRect/>
          </a:stretch>
        </p:blipFill>
        <p:spPr>
          <a:xfrm>
            <a:off x="8231176" y="3393549"/>
            <a:ext cx="3608158" cy="2038609"/>
          </a:xfrm>
          <a:prstGeom prst="rect">
            <a:avLst/>
          </a:prstGeom>
        </p:spPr>
      </p:pic>
      <p:sp>
        <p:nvSpPr>
          <p:cNvPr id="22" name="Textfeld 21">
            <a:extLst>
              <a:ext uri="{FF2B5EF4-FFF2-40B4-BE49-F238E27FC236}">
                <a16:creationId xmlns:a16="http://schemas.microsoft.com/office/drawing/2014/main" id="{8C6C73F9-BCBA-F8D0-7952-E3C8F52AD084}"/>
              </a:ext>
            </a:extLst>
          </p:cNvPr>
          <p:cNvSpPr txBox="1"/>
          <p:nvPr/>
        </p:nvSpPr>
        <p:spPr>
          <a:xfrm>
            <a:off x="8231176" y="5523274"/>
            <a:ext cx="3608171" cy="707886"/>
          </a:xfrm>
          <a:prstGeom prst="rect">
            <a:avLst/>
          </a:prstGeom>
          <a:noFill/>
        </p:spPr>
        <p:txBody>
          <a:bodyPr wrap="square" rtlCol="0">
            <a:spAutoFit/>
          </a:bodyPr>
          <a:lstStyle/>
          <a:p>
            <a:r>
              <a:rPr lang="de-DE" sz="2000" dirty="0"/>
              <a:t>Löslichkeit (in Wasser)</a:t>
            </a:r>
          </a:p>
          <a:p>
            <a:r>
              <a:rPr lang="de-DE" sz="2000" dirty="0"/>
              <a:t>(</a:t>
            </a:r>
            <a:r>
              <a:rPr lang="de-DE" sz="2000" dirty="0">
                <a:hlinkClick r:id="rId20"/>
              </a:rPr>
              <a:t>Link</a:t>
            </a:r>
            <a:r>
              <a:rPr lang="de-DE" sz="2000" dirty="0"/>
              <a:t>)</a:t>
            </a:r>
          </a:p>
        </p:txBody>
      </p:sp>
    </p:spTree>
    <p:extLst>
      <p:ext uri="{BB962C8B-B14F-4D97-AF65-F5344CB8AC3E}">
        <p14:creationId xmlns:p14="http://schemas.microsoft.com/office/powerpoint/2010/main" val="573764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1"/>
                </p:tgtEl>
              </p:cMediaNode>
            </p:video>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1"/>
                                        </p:tgtEl>
                                      </p:cBhvr>
                                    </p:cmd>
                                  </p:childTnLst>
                                </p:cTn>
                              </p:par>
                            </p:childTnLst>
                          </p:cTn>
                        </p:par>
                      </p:childTnLst>
                    </p:cTn>
                  </p:par>
                </p:childTnLst>
              </p:cTn>
              <p:nextCondLst>
                <p:cond evt="onClick" delay="0">
                  <p:tgtEl>
                    <p:spTgt spid="11"/>
                  </p:tgtEl>
                </p:cond>
              </p:nextCondLst>
            </p:seq>
            <p:video>
              <p:cMediaNode vol="80000">
                <p:cTn id="21" fill="hold" display="0">
                  <p:stCondLst>
                    <p:cond delay="indefinite"/>
                  </p:stCondLst>
                </p:cTn>
                <p:tgtEl>
                  <p:spTgt spid="16"/>
                </p:tgtEl>
              </p:cMediaNode>
            </p:video>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6"/>
                                        </p:tgtEl>
                                      </p:cBhvr>
                                    </p:cmd>
                                  </p:childTnLst>
                                </p:cTn>
                              </p:par>
                            </p:childTnLst>
                          </p:cTn>
                        </p:par>
                      </p:childTnLst>
                    </p:cTn>
                  </p:par>
                </p:childTnLst>
              </p:cTn>
              <p:nextCondLst>
                <p:cond evt="onClick" delay="0">
                  <p:tgtEl>
                    <p:spTgt spid="16"/>
                  </p:tgtEl>
                </p:cond>
              </p:nextCondLst>
            </p:seq>
            <p:video>
              <p:cMediaNode vol="80000">
                <p:cTn id="27" fill="hold" display="0">
                  <p:stCondLst>
                    <p:cond delay="indefinite"/>
                  </p:stCondLst>
                </p:cTn>
                <p:tgtEl>
                  <p:spTgt spid="19"/>
                </p:tgtEl>
              </p:cMediaNode>
            </p:video>
            <p:seq concurrent="1" nextAc="seek">
              <p:cTn id="28" restart="whenNotActive" fill="hold" evtFilter="cancelBubble" nodeType="interactiveSeq">
                <p:stCondLst>
                  <p:cond evt="onClick" delay="0">
                    <p:tgtEl>
                      <p:spTgt spid="19"/>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Interpretation</a:t>
            </a:r>
          </a:p>
        </p:txBody>
      </p:sp>
      <p:pic>
        <p:nvPicPr>
          <p:cNvPr id="11" name="Grafik 10">
            <a:extLst>
              <a:ext uri="{FF2B5EF4-FFF2-40B4-BE49-F238E27FC236}">
                <a16:creationId xmlns:a16="http://schemas.microsoft.com/office/drawing/2014/main" id="{E6D821F6-79A1-377B-75D8-26ADC0A3EB0F}"/>
              </a:ext>
            </a:extLst>
          </p:cNvPr>
          <p:cNvPicPr>
            <a:picLocks noChangeAspect="1"/>
          </p:cNvPicPr>
          <p:nvPr/>
        </p:nvPicPr>
        <p:blipFill>
          <a:blip r:embed="rId11"/>
          <a:stretch>
            <a:fillRect/>
          </a:stretch>
        </p:blipFill>
        <p:spPr>
          <a:xfrm>
            <a:off x="502368" y="1886313"/>
            <a:ext cx="11346731" cy="3928096"/>
          </a:xfrm>
          <a:prstGeom prst="roundRect">
            <a:avLst>
              <a:gd name="adj" fmla="val 7676"/>
            </a:avLst>
          </a:prstGeom>
          <a:ln>
            <a:solidFill>
              <a:schemeClr val="tx2">
                <a:lumMod val="65000"/>
              </a:schemeClr>
            </a:solidFill>
          </a:ln>
        </p:spPr>
      </p:pic>
      <p:pic>
        <p:nvPicPr>
          <p:cNvPr id="15" name="Grafik 14" descr="Skizze mit einfarbiger Füllung">
            <a:extLst>
              <a:ext uri="{FF2B5EF4-FFF2-40B4-BE49-F238E27FC236}">
                <a16:creationId xmlns:a16="http://schemas.microsoft.com/office/drawing/2014/main" id="{9F9DDA12-42F2-7CA2-F7F8-16971DF1490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01941" y="3021819"/>
            <a:ext cx="485459" cy="485459"/>
          </a:xfrm>
          <a:prstGeom prst="rect">
            <a:avLst/>
          </a:prstGeom>
        </p:spPr>
      </p:pic>
      <p:sp>
        <p:nvSpPr>
          <p:cNvPr id="16" name="Textfeld 15">
            <a:extLst>
              <a:ext uri="{FF2B5EF4-FFF2-40B4-BE49-F238E27FC236}">
                <a16:creationId xmlns:a16="http://schemas.microsoft.com/office/drawing/2014/main" id="{0ECF6F06-4946-A546-F692-F9666182602D}"/>
              </a:ext>
            </a:extLst>
          </p:cNvPr>
          <p:cNvSpPr txBox="1"/>
          <p:nvPr/>
        </p:nvSpPr>
        <p:spPr>
          <a:xfrm>
            <a:off x="601941" y="1853846"/>
            <a:ext cx="4961595" cy="461665"/>
          </a:xfrm>
          <a:prstGeom prst="rect">
            <a:avLst/>
          </a:prstGeom>
          <a:noFill/>
        </p:spPr>
        <p:txBody>
          <a:bodyPr wrap="square" rtlCol="0">
            <a:spAutoFit/>
          </a:bodyPr>
          <a:lstStyle/>
          <a:p>
            <a:r>
              <a:rPr lang="de-DE" sz="2400" b="1" dirty="0">
                <a:solidFill>
                  <a:schemeClr val="bg2">
                    <a:lumMod val="50000"/>
                  </a:schemeClr>
                </a:solidFill>
                <a:latin typeface="Ink Free" panose="03080402000500000000" pitchFamily="66" charset="0"/>
              </a:rPr>
              <a:t>Eigenschaft eines Salzes:</a:t>
            </a:r>
          </a:p>
        </p:txBody>
      </p:sp>
      <p:sp>
        <p:nvSpPr>
          <p:cNvPr id="17" name="Textfeld 16">
            <a:extLst>
              <a:ext uri="{FF2B5EF4-FFF2-40B4-BE49-F238E27FC236}">
                <a16:creationId xmlns:a16="http://schemas.microsoft.com/office/drawing/2014/main" id="{92D18E87-CE5D-E988-8231-75F12500B003}"/>
              </a:ext>
            </a:extLst>
          </p:cNvPr>
          <p:cNvSpPr txBox="1"/>
          <p:nvPr/>
        </p:nvSpPr>
        <p:spPr>
          <a:xfrm>
            <a:off x="601941" y="2474406"/>
            <a:ext cx="4961595" cy="461665"/>
          </a:xfrm>
          <a:prstGeom prst="rect">
            <a:avLst/>
          </a:prstGeom>
          <a:noFill/>
        </p:spPr>
        <p:txBody>
          <a:bodyPr wrap="square" rtlCol="0">
            <a:spAutoFit/>
          </a:bodyPr>
          <a:lstStyle/>
          <a:p>
            <a:r>
              <a:rPr lang="de-DE" sz="2400" b="1" dirty="0">
                <a:solidFill>
                  <a:schemeClr val="bg2">
                    <a:lumMod val="50000"/>
                  </a:schemeClr>
                </a:solidFill>
                <a:latin typeface="Ink Free" panose="03080402000500000000" pitchFamily="66" charset="0"/>
              </a:rPr>
              <a:t>Erklärung:</a:t>
            </a:r>
          </a:p>
        </p:txBody>
      </p:sp>
      <p:sp>
        <p:nvSpPr>
          <p:cNvPr id="19" name="Textfeld 18">
            <a:extLst>
              <a:ext uri="{FF2B5EF4-FFF2-40B4-BE49-F238E27FC236}">
                <a16:creationId xmlns:a16="http://schemas.microsoft.com/office/drawing/2014/main" id="{07A41680-E371-D7BA-C5D9-FA10953327FE}"/>
              </a:ext>
            </a:extLst>
          </p:cNvPr>
          <p:cNvSpPr txBox="1"/>
          <p:nvPr/>
        </p:nvSpPr>
        <p:spPr>
          <a:xfrm>
            <a:off x="3527223" y="6148785"/>
            <a:ext cx="7454505" cy="461665"/>
          </a:xfrm>
          <a:prstGeom prst="rect">
            <a:avLst/>
          </a:prstGeom>
          <a:noFill/>
        </p:spPr>
        <p:txBody>
          <a:bodyPr wrap="square" rtlCol="0">
            <a:spAutoFit/>
          </a:bodyPr>
          <a:lstStyle/>
          <a:p>
            <a:r>
              <a:rPr lang="de-DE" sz="2400" dirty="0">
                <a:solidFill>
                  <a:srgbClr val="03869E"/>
                </a:solidFill>
              </a:rPr>
              <a:t>Zeige diese Seite deiner Lehrkraft bevor du weiter machst!</a:t>
            </a:r>
          </a:p>
        </p:txBody>
      </p:sp>
    </p:spTree>
    <p:extLst>
      <p:ext uri="{BB962C8B-B14F-4D97-AF65-F5344CB8AC3E}">
        <p14:creationId xmlns:p14="http://schemas.microsoft.com/office/powerpoint/2010/main" val="20610885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Ein Bild, das Schwarz, Dunkelheit enthält.&#10;&#10;Automatisch generierte Beschreibung">
            <a:extLst>
              <a:ext uri="{FF2B5EF4-FFF2-40B4-BE49-F238E27FC236}">
                <a16:creationId xmlns:a16="http://schemas.microsoft.com/office/drawing/2014/main" id="{3EB962AD-DCF6-B652-140F-50B8FCDDD815}"/>
              </a:ext>
            </a:extLst>
          </p:cNvPr>
          <p:cNvPicPr>
            <a:picLocks noChangeAspect="1"/>
          </p:cNvPicPr>
          <p:nvPr/>
        </p:nvPicPr>
        <p:blipFill>
          <a:blip r:embed="rId3"/>
          <a:stretch>
            <a:fillRect/>
          </a:stretch>
        </p:blipFill>
        <p:spPr>
          <a:xfrm>
            <a:off x="-162234" y="125051"/>
            <a:ext cx="3721344" cy="4563556"/>
          </a:xfrm>
          <a:prstGeom prst="rect">
            <a:avLst/>
          </a:prstGeom>
        </p:spPr>
      </p:pic>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4">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5">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6">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92ACB22F-4AD5-90A9-8A67-D9CAC9BDF803}"/>
              </a:ext>
            </a:extLst>
          </p:cNvPr>
          <p:cNvSpPr txBox="1"/>
          <p:nvPr/>
        </p:nvSpPr>
        <p:spPr>
          <a:xfrm>
            <a:off x="487291" y="2081733"/>
            <a:ext cx="3539613" cy="461665"/>
          </a:xfrm>
          <a:prstGeom prst="rect">
            <a:avLst/>
          </a:prstGeom>
          <a:noFill/>
        </p:spPr>
        <p:txBody>
          <a:bodyPr wrap="square" rtlCol="0">
            <a:spAutoFit/>
          </a:bodyPr>
          <a:lstStyle/>
          <a:p>
            <a:r>
              <a:rPr lang="de-DE" sz="2400" dirty="0"/>
              <a:t>Hallo, ich bin DEAN!</a:t>
            </a:r>
          </a:p>
        </p:txBody>
      </p:sp>
      <p:pic>
        <p:nvPicPr>
          <p:cNvPr id="24" name="Grafik 23" descr="Ein Bild, das Clipart, Grafiken, Screenshot, Animierter Cartoon enthält.&#10;&#10;Automatisch generierte Beschreibung">
            <a:extLst>
              <a:ext uri="{FF2B5EF4-FFF2-40B4-BE49-F238E27FC236}">
                <a16:creationId xmlns:a16="http://schemas.microsoft.com/office/drawing/2014/main" id="{2AF195E8-3526-0D09-CAA6-6B27B7C960D8}"/>
              </a:ext>
            </a:extLst>
          </p:cNvPr>
          <p:cNvPicPr>
            <a:picLocks noChangeAspect="1"/>
          </p:cNvPicPr>
          <p:nvPr/>
        </p:nvPicPr>
        <p:blipFill>
          <a:blip r:embed="rId7"/>
          <a:stretch>
            <a:fillRect/>
          </a:stretch>
        </p:blipFill>
        <p:spPr>
          <a:xfrm>
            <a:off x="1450619" y="1888140"/>
            <a:ext cx="4825049" cy="4825049"/>
          </a:xfrm>
          <a:prstGeom prst="rect">
            <a:avLst/>
          </a:prstGeom>
          <a:ln>
            <a:noFill/>
          </a:ln>
          <a:effectLst>
            <a:outerShdw blurRad="292100" dist="139700" dir="2700000" algn="tl" rotWithShape="0">
              <a:srgbClr val="333333">
                <a:alpha val="65000"/>
              </a:srgbClr>
            </a:outerShdw>
          </a:effectLst>
        </p:spPr>
      </p:pic>
      <p:sp>
        <p:nvSpPr>
          <p:cNvPr id="27" name="Textfeld 26">
            <a:extLst>
              <a:ext uri="{FF2B5EF4-FFF2-40B4-BE49-F238E27FC236}">
                <a16:creationId xmlns:a16="http://schemas.microsoft.com/office/drawing/2014/main" id="{11F80C45-77E2-217E-F792-81B99367CDE9}"/>
              </a:ext>
            </a:extLst>
          </p:cNvPr>
          <p:cNvSpPr txBox="1"/>
          <p:nvPr/>
        </p:nvSpPr>
        <p:spPr>
          <a:xfrm>
            <a:off x="5480528" y="1748890"/>
            <a:ext cx="6523893" cy="3970318"/>
          </a:xfrm>
          <a:prstGeom prst="rect">
            <a:avLst/>
          </a:prstGeom>
          <a:noFill/>
        </p:spPr>
        <p:txBody>
          <a:bodyPr wrap="square" rtlCol="0">
            <a:spAutoFit/>
          </a:bodyPr>
          <a:lstStyle/>
          <a:p>
            <a:r>
              <a:rPr lang="de-DE" b="1" dirty="0"/>
              <a:t>DEAN ist ein interaktives eBook, dass dich durch diesen Versuch führt und dir alles erklärt.</a:t>
            </a:r>
          </a:p>
          <a:p>
            <a:endParaRPr lang="de-DE" dirty="0"/>
          </a:p>
          <a:p>
            <a:pPr marL="285750" indent="-285750">
              <a:buFont typeface="Arial" panose="020B0604020202020204" pitchFamily="34" charset="0"/>
              <a:buChar char="•"/>
            </a:pPr>
            <a:r>
              <a:rPr lang="de-DE" dirty="0"/>
              <a:t>Unten rechts gibt es einen Pfeil, der dich durch einen Klick auf die </a:t>
            </a:r>
            <a:r>
              <a:rPr lang="de-DE" b="1" dirty="0"/>
              <a:t>nächste Seite </a:t>
            </a:r>
            <a:r>
              <a:rPr lang="de-DE" dirty="0"/>
              <a:t>leitet</a:t>
            </a:r>
            <a:r>
              <a:rPr lang="de-DE" b="1" dirty="0"/>
              <a:t>. Klicke nicht einfach auf eine Folie, da PowerPoint sonst zur falschen Folie springt. </a:t>
            </a:r>
            <a:r>
              <a:rPr lang="de-DE" dirty="0"/>
              <a:t>Du kannst den DEAN auch mit dem Apple-Pencil (o.ä.) nutzen</a:t>
            </a:r>
            <a:endParaRPr lang="de-DE" b="1" dirty="0"/>
          </a:p>
          <a:p>
            <a:pPr marL="285750" indent="-285750">
              <a:buFont typeface="Arial" panose="020B0604020202020204" pitchFamily="34" charset="0"/>
              <a:buChar char="•"/>
            </a:pPr>
            <a:r>
              <a:rPr lang="de-DE" dirty="0"/>
              <a:t>Unten links ist ein Pfeil, mit dem du zur vorherigen Seite </a:t>
            </a:r>
            <a:r>
              <a:rPr lang="de-DE" b="1" dirty="0"/>
              <a:t>zurückspringen</a:t>
            </a:r>
            <a:r>
              <a:rPr lang="de-DE" dirty="0"/>
              <a:t> kannst.</a:t>
            </a:r>
          </a:p>
          <a:p>
            <a:pPr marL="285750" indent="-285750">
              <a:buFont typeface="Arial" panose="020B0604020202020204" pitchFamily="34" charset="0"/>
              <a:buChar char="•"/>
            </a:pPr>
            <a:r>
              <a:rPr lang="de-DE" dirty="0"/>
              <a:t>Manchmal ist </a:t>
            </a:r>
            <a:r>
              <a:rPr lang="de-DE" b="1" dirty="0"/>
              <a:t>DEAN </a:t>
            </a:r>
            <a:r>
              <a:rPr lang="de-DE" dirty="0"/>
              <a:t>auf einer Seite zu finden. Dann kannst du ihn für weitere Informationen oder Hinweise anklicken!</a:t>
            </a:r>
          </a:p>
          <a:p>
            <a:pPr marL="285750" indent="-285750">
              <a:buFont typeface="Arial" panose="020B0604020202020204" pitchFamily="34" charset="0"/>
              <a:buChar char="•"/>
            </a:pPr>
            <a:r>
              <a:rPr lang="de-DE" dirty="0"/>
              <a:t>Interaktionsmöglichkeiten sind grau unterlegt.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Wenn es los gehen kann, klicke auf den </a:t>
            </a:r>
            <a:r>
              <a:rPr lang="de-DE" b="1" dirty="0"/>
              <a:t>Pfeil rechts unten</a:t>
            </a:r>
            <a:r>
              <a:rPr lang="de-DE" dirty="0"/>
              <a:t>!</a:t>
            </a:r>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8"/>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9"/>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10"/>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14" name="Gruppieren 13">
            <a:extLst>
              <a:ext uri="{FF2B5EF4-FFF2-40B4-BE49-F238E27FC236}">
                <a16:creationId xmlns:a16="http://schemas.microsoft.com/office/drawing/2014/main" id="{A4EC3762-BB2F-533A-0FE7-66898E117ABE}"/>
              </a:ext>
            </a:extLst>
          </p:cNvPr>
          <p:cNvGrpSpPr/>
          <p:nvPr/>
        </p:nvGrpSpPr>
        <p:grpSpPr>
          <a:xfrm>
            <a:off x="3485295" y="4507"/>
            <a:ext cx="3869998" cy="757859"/>
            <a:chOff x="3485295" y="4507"/>
            <a:chExt cx="3869998" cy="757859"/>
          </a:xfrm>
        </p:grpSpPr>
        <p:pic>
          <p:nvPicPr>
            <p:cNvPr id="10" name="Grafik 9" descr="Ein Bild, das Screenshot, Text, Design enthält.&#10;&#10;Automatisch generierte Beschreibung">
              <a:extLst>
                <a:ext uri="{FF2B5EF4-FFF2-40B4-BE49-F238E27FC236}">
                  <a16:creationId xmlns:a16="http://schemas.microsoft.com/office/drawing/2014/main" id="{657E3496-01A0-4B77-E83B-F82471C6BC8B}"/>
                </a:ext>
              </a:extLst>
            </p:cNvPr>
            <p:cNvPicPr>
              <a:picLocks noChangeAspect="1"/>
            </p:cNvPicPr>
            <p:nvPr/>
          </p:nvPicPr>
          <p:blipFill rotWithShape="1">
            <a:blip r:embed="rId11">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3" name="Grafik 12" descr="Ein Bild, das Text, Screenshot, Schrift, Farbigkeit enthält.&#10;&#10;Automatisch generierte Beschreibung">
              <a:extLst>
                <a:ext uri="{FF2B5EF4-FFF2-40B4-BE49-F238E27FC236}">
                  <a16:creationId xmlns:a16="http://schemas.microsoft.com/office/drawing/2014/main" id="{C753B1F3-2F21-4F88-0883-C745533E7328}"/>
                </a:ext>
              </a:extLst>
            </p:cNvPr>
            <p:cNvPicPr>
              <a:picLocks noChangeAspect="1"/>
            </p:cNvPicPr>
            <p:nvPr/>
          </p:nvPicPr>
          <p:blipFill rotWithShape="1">
            <a:blip r:embed="rId12"/>
            <a:srcRect l="25000" t="1621" r="27149" b="86863"/>
            <a:stretch/>
          </p:blipFill>
          <p:spPr>
            <a:xfrm>
              <a:off x="6837027" y="223657"/>
              <a:ext cx="518266" cy="538709"/>
            </a:xfrm>
            <a:prstGeom prst="rect">
              <a:avLst/>
            </a:prstGeom>
          </p:spPr>
        </p:pic>
      </p:grpSp>
    </p:spTree>
    <p:extLst>
      <p:ext uri="{BB962C8B-B14F-4D97-AF65-F5344CB8AC3E}">
        <p14:creationId xmlns:p14="http://schemas.microsoft.com/office/powerpoint/2010/main" val="289532450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Rückbezug zur Hypothese</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3079171"/>
            <a:ext cx="11168930" cy="830997"/>
          </a:xfrm>
          <a:prstGeom prst="rect">
            <a:avLst/>
          </a:prstGeom>
          <a:noFill/>
        </p:spPr>
        <p:txBody>
          <a:bodyPr wrap="square" rtlCol="0">
            <a:spAutoFit/>
          </a:bodyPr>
          <a:lstStyle/>
          <a:p>
            <a:r>
              <a:rPr lang="de-DE" sz="2400" dirty="0"/>
              <a:t>Erinnere dich nochmal an deine Hypothese vom Beginn. Konnte sie „bestätigt“ oder widerlegt werden?</a:t>
            </a:r>
            <a:endParaRPr lang="de-DE" sz="2400" dirty="0">
              <a:solidFill>
                <a:srgbClr val="03869E"/>
              </a:solidFill>
            </a:endParaRPr>
          </a:p>
        </p:txBody>
      </p:sp>
    </p:spTree>
    <p:extLst>
      <p:ext uri="{BB962C8B-B14F-4D97-AF65-F5344CB8AC3E}">
        <p14:creationId xmlns:p14="http://schemas.microsoft.com/office/powerpoint/2010/main" val="15966290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1" y="1239864"/>
            <a:ext cx="8911526" cy="461665"/>
          </a:xfrm>
          <a:prstGeom prst="rect">
            <a:avLst/>
          </a:prstGeom>
          <a:noFill/>
        </p:spPr>
        <p:txBody>
          <a:bodyPr wrap="square" rtlCol="0">
            <a:spAutoFit/>
          </a:bodyPr>
          <a:lstStyle/>
          <a:p>
            <a:r>
              <a:rPr lang="de-DE" sz="2400" b="1" dirty="0"/>
              <a:t>Präsentation der Ergebnisse</a:t>
            </a:r>
          </a:p>
        </p:txBody>
      </p:sp>
      <p:sp>
        <p:nvSpPr>
          <p:cNvPr id="10" name="Textfeld 9">
            <a:extLst>
              <a:ext uri="{FF2B5EF4-FFF2-40B4-BE49-F238E27FC236}">
                <a16:creationId xmlns:a16="http://schemas.microsoft.com/office/drawing/2014/main" id="{A863D426-DA96-456C-42F4-3B0CC6C91F6D}"/>
              </a:ext>
            </a:extLst>
          </p:cNvPr>
          <p:cNvSpPr txBox="1"/>
          <p:nvPr/>
        </p:nvSpPr>
        <p:spPr>
          <a:xfrm>
            <a:off x="311869" y="2523412"/>
            <a:ext cx="11168930" cy="830997"/>
          </a:xfrm>
          <a:prstGeom prst="rect">
            <a:avLst/>
          </a:prstGeom>
          <a:noFill/>
        </p:spPr>
        <p:txBody>
          <a:bodyPr wrap="square" rtlCol="0">
            <a:spAutoFit/>
          </a:bodyPr>
          <a:lstStyle/>
          <a:p>
            <a:r>
              <a:rPr lang="de-DE" sz="2400" dirty="0"/>
              <a:t>Bereite deine Erkenntnisse als kurzen Vortrag für deine Mitschüler und Mitschülerinnen vor!</a:t>
            </a:r>
          </a:p>
          <a:p>
            <a:r>
              <a:rPr lang="de-DE" sz="2400" dirty="0">
                <a:solidFill>
                  <a:srgbClr val="03869E"/>
                </a:solidFill>
              </a:rPr>
              <a:t>Erkläre dabei, wieso Salze die von dir beobachtete Eigenschaft haben!</a:t>
            </a:r>
          </a:p>
        </p:txBody>
      </p:sp>
    </p:spTree>
    <p:extLst>
      <p:ext uri="{BB962C8B-B14F-4D97-AF65-F5344CB8AC3E}">
        <p14:creationId xmlns:p14="http://schemas.microsoft.com/office/powerpoint/2010/main" val="16926039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a:extLst>
              <a:ext uri="{FF2B5EF4-FFF2-40B4-BE49-F238E27FC236}">
                <a16:creationId xmlns:a16="http://schemas.microsoft.com/office/drawing/2014/main" id="{042014EC-B7C1-8790-D67E-F9D483ED228E}"/>
              </a:ext>
            </a:extLst>
          </p:cNvPr>
          <p:cNvSpPr/>
          <p:nvPr/>
        </p:nvSpPr>
        <p:spPr>
          <a:xfrm>
            <a:off x="4289152" y="6057474"/>
            <a:ext cx="3319299" cy="555403"/>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grpSp>
        <p:nvGrpSpPr>
          <p:cNvPr id="9" name="Gruppieren 8">
            <a:extLst>
              <a:ext uri="{FF2B5EF4-FFF2-40B4-BE49-F238E27FC236}">
                <a16:creationId xmlns:a16="http://schemas.microsoft.com/office/drawing/2014/main" id="{ED0218A9-0C43-F433-EBCE-0B56BE16412C}"/>
              </a:ext>
            </a:extLst>
          </p:cNvPr>
          <p:cNvGrpSpPr/>
          <p:nvPr/>
        </p:nvGrpSpPr>
        <p:grpSpPr>
          <a:xfrm>
            <a:off x="3486565" y="0"/>
            <a:ext cx="3923777" cy="771278"/>
            <a:chOff x="3486565" y="0"/>
            <a:chExt cx="3923777" cy="771278"/>
          </a:xfrm>
        </p:grpSpPr>
        <p:pic>
          <p:nvPicPr>
            <p:cNvPr id="10" name="Grafik 9" descr="Ein Bild, das Screenshot, Text, Design enthält.&#10;&#10;Automatisch generierte Beschreibung">
              <a:extLst>
                <a:ext uri="{FF2B5EF4-FFF2-40B4-BE49-F238E27FC236}">
                  <a16:creationId xmlns:a16="http://schemas.microsoft.com/office/drawing/2014/main" id="{657E3496-01A0-4B77-E83B-F82471C6BC8B}"/>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6565" y="0"/>
              <a:ext cx="3319350" cy="748845"/>
            </a:xfrm>
            <a:prstGeom prst="rect">
              <a:avLst/>
            </a:prstGeom>
            <a:ln>
              <a:noFill/>
            </a:ln>
            <a:extLst>
              <a:ext uri="{53640926-AAD7-44D8-BBD7-CCE9431645EC}">
                <a14:shadowObscured xmlns:a14="http://schemas.microsoft.com/office/drawing/2010/main"/>
              </a:ext>
            </a:extLst>
          </p:spPr>
        </p:pic>
        <p:pic>
          <p:nvPicPr>
            <p:cNvPr id="11" name="Grafik 10" descr="Ein Bild, das Text, Screenshot, Schrift, Grafikdesign enthält.&#10;&#10;Automatisch generierte Beschreibung">
              <a:extLst>
                <a:ext uri="{FF2B5EF4-FFF2-40B4-BE49-F238E27FC236}">
                  <a16:creationId xmlns:a16="http://schemas.microsoft.com/office/drawing/2014/main" id="{3F2E40BF-6204-888D-B387-EDDABF7880B5}"/>
                </a:ext>
              </a:extLst>
            </p:cNvPr>
            <p:cNvPicPr>
              <a:picLocks noChangeAspect="1"/>
            </p:cNvPicPr>
            <p:nvPr/>
          </p:nvPicPr>
          <p:blipFill rotWithShape="1">
            <a:blip r:embed="rId10"/>
            <a:srcRect l="14845" t="18625" r="28030" b="67066"/>
            <a:stretch/>
          </p:blipFill>
          <p:spPr>
            <a:xfrm>
              <a:off x="6805916" y="120011"/>
              <a:ext cx="604426" cy="651267"/>
            </a:xfrm>
            <a:prstGeom prst="rect">
              <a:avLst/>
            </a:prstGeom>
          </p:spPr>
        </p:pic>
      </p:grpSp>
      <p:cxnSp>
        <p:nvCxnSpPr>
          <p:cNvPr id="12" name="Gerade Verbindung 11">
            <a:extLst>
              <a:ext uri="{FF2B5EF4-FFF2-40B4-BE49-F238E27FC236}">
                <a16:creationId xmlns:a16="http://schemas.microsoft.com/office/drawing/2014/main" id="{47990066-E236-77C5-E691-88A3E9276A6C}"/>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sp>
        <p:nvSpPr>
          <p:cNvPr id="19" name="Textfeld 18">
            <a:extLst>
              <a:ext uri="{FF2B5EF4-FFF2-40B4-BE49-F238E27FC236}">
                <a16:creationId xmlns:a16="http://schemas.microsoft.com/office/drawing/2014/main" id="{E4A0C1C0-883E-2457-11AA-DD53CA278CE8}"/>
              </a:ext>
            </a:extLst>
          </p:cNvPr>
          <p:cNvSpPr txBox="1"/>
          <p:nvPr/>
        </p:nvSpPr>
        <p:spPr>
          <a:xfrm>
            <a:off x="953680" y="1360217"/>
            <a:ext cx="3539613" cy="461665"/>
          </a:xfrm>
          <a:prstGeom prst="rect">
            <a:avLst/>
          </a:prstGeom>
          <a:noFill/>
        </p:spPr>
        <p:txBody>
          <a:bodyPr wrap="square" rtlCol="0">
            <a:spAutoFit/>
          </a:bodyPr>
          <a:lstStyle/>
          <a:p>
            <a:r>
              <a:rPr lang="de-DE" sz="2400" b="1" dirty="0"/>
              <a:t>Gut gemacht!</a:t>
            </a:r>
          </a:p>
        </p:txBody>
      </p:sp>
      <p:pic>
        <p:nvPicPr>
          <p:cNvPr id="15" name="Picture 2" descr="Information, Symbol, Hilfe, Die Info">
            <a:hlinkClick r:id="rId11" action="ppaction://hlinksldjump"/>
            <a:extLst>
              <a:ext uri="{FF2B5EF4-FFF2-40B4-BE49-F238E27FC236}">
                <a16:creationId xmlns:a16="http://schemas.microsoft.com/office/drawing/2014/main" id="{95E843A8-B69F-4C66-BDFA-5A9FC7E6BC9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64820" y="6128784"/>
            <a:ext cx="426942" cy="426942"/>
          </a:xfrm>
          <a:prstGeom prst="rect">
            <a:avLst/>
          </a:prstGeom>
          <a:noFill/>
          <a:extLst>
            <a:ext uri="{909E8E84-426E-40DD-AFC4-6F175D3DCCD1}">
              <a14:hiddenFill xmlns:a14="http://schemas.microsoft.com/office/drawing/2010/main">
                <a:solidFill>
                  <a:srgbClr val="FFFFFF"/>
                </a:solidFill>
              </a14:hiddenFill>
            </a:ext>
          </a:extLst>
        </p:spPr>
      </p:pic>
      <p:sp>
        <p:nvSpPr>
          <p:cNvPr id="16" name="Textfeld 15">
            <a:hlinkClick r:id="rId11" action="ppaction://hlinksldjump"/>
            <a:extLst>
              <a:ext uri="{FF2B5EF4-FFF2-40B4-BE49-F238E27FC236}">
                <a16:creationId xmlns:a16="http://schemas.microsoft.com/office/drawing/2014/main" id="{5D2C5B11-EA7C-9733-943F-530C4A6DE7C9}"/>
              </a:ext>
            </a:extLst>
          </p:cNvPr>
          <p:cNvSpPr txBox="1"/>
          <p:nvPr/>
        </p:nvSpPr>
        <p:spPr>
          <a:xfrm>
            <a:off x="4332016" y="6134485"/>
            <a:ext cx="2683307" cy="369332"/>
          </a:xfrm>
          <a:prstGeom prst="rect">
            <a:avLst/>
          </a:prstGeom>
          <a:noFill/>
        </p:spPr>
        <p:txBody>
          <a:bodyPr wrap="square" rtlCol="0">
            <a:spAutoFit/>
          </a:bodyPr>
          <a:lstStyle/>
          <a:p>
            <a:r>
              <a:rPr lang="de-DE" dirty="0"/>
              <a:t>Impressum &amp; Lizenzierung</a:t>
            </a:r>
          </a:p>
        </p:txBody>
      </p:sp>
      <p:pic>
        <p:nvPicPr>
          <p:cNvPr id="22" name="Grafik 21" descr="Ein Bild, das Clipart, Grafiken, Screenshot, Animierter Cartoon enthält.&#10;&#10;Automatisch generierte Beschreibung">
            <a:hlinkClick r:id="rId13" action="ppaction://hlinksldjump"/>
            <a:extLst>
              <a:ext uri="{FF2B5EF4-FFF2-40B4-BE49-F238E27FC236}">
                <a16:creationId xmlns:a16="http://schemas.microsoft.com/office/drawing/2014/main" id="{1C1D106D-92FC-15FB-940B-8B469DB4D1E0}"/>
              </a:ext>
            </a:extLst>
          </p:cNvPr>
          <p:cNvPicPr>
            <a:picLocks noChangeAspect="1"/>
          </p:cNvPicPr>
          <p:nvPr/>
        </p:nvPicPr>
        <p:blipFill>
          <a:blip r:embed="rId14"/>
          <a:stretch>
            <a:fillRect/>
          </a:stretch>
        </p:blipFill>
        <p:spPr>
          <a:xfrm>
            <a:off x="881669" y="1730677"/>
            <a:ext cx="4825049" cy="4825049"/>
          </a:xfrm>
          <a:prstGeom prst="rect">
            <a:avLst/>
          </a:prstGeom>
          <a:ln>
            <a:noFill/>
          </a:ln>
          <a:effectLst>
            <a:outerShdw blurRad="292100" dist="139700" dir="2700000" algn="tl" rotWithShape="0">
              <a:srgbClr val="333333">
                <a:alpha val="65000"/>
              </a:srgbClr>
            </a:outerShdw>
          </a:effectLst>
        </p:spPr>
      </p:pic>
      <p:sp>
        <p:nvSpPr>
          <p:cNvPr id="24" name="Textfeld 23">
            <a:extLst>
              <a:ext uri="{FF2B5EF4-FFF2-40B4-BE49-F238E27FC236}">
                <a16:creationId xmlns:a16="http://schemas.microsoft.com/office/drawing/2014/main" id="{AF072504-C912-71C8-B056-E61D20E3E6F9}"/>
              </a:ext>
            </a:extLst>
          </p:cNvPr>
          <p:cNvSpPr txBox="1"/>
          <p:nvPr/>
        </p:nvSpPr>
        <p:spPr>
          <a:xfrm>
            <a:off x="5543636" y="2692287"/>
            <a:ext cx="6523893" cy="2554545"/>
          </a:xfrm>
          <a:prstGeom prst="rect">
            <a:avLst/>
          </a:prstGeom>
          <a:noFill/>
        </p:spPr>
        <p:txBody>
          <a:bodyPr wrap="square" rtlCol="0">
            <a:spAutoFit/>
          </a:bodyPr>
          <a:lstStyle/>
          <a:p>
            <a:r>
              <a:rPr lang="de-DE" sz="2000" dirty="0"/>
              <a:t>Du hast den DEAN zum Thema „Experimentieren mit Salzen“ erfolgreich abgeschlossen!</a:t>
            </a:r>
          </a:p>
          <a:p>
            <a:endParaRPr lang="de-DE" sz="2000" dirty="0"/>
          </a:p>
          <a:p>
            <a:r>
              <a:rPr lang="de-DE" sz="2000" dirty="0"/>
              <a:t>Durch Klick auf DEAN gelangst du wieder zur ersten Folie dieses eBooks!</a:t>
            </a:r>
          </a:p>
          <a:p>
            <a:endParaRPr lang="de-DE" sz="2000" dirty="0"/>
          </a:p>
          <a:p>
            <a:r>
              <a:rPr lang="de-DE" sz="2000" dirty="0"/>
              <a:t>Durch den Pfeil unten rechts gelangst du zu einem Abschluss-Quizz!</a:t>
            </a:r>
          </a:p>
        </p:txBody>
      </p:sp>
      <p:sp>
        <p:nvSpPr>
          <p:cNvPr id="13" name="Rechteck 12">
            <a:extLst>
              <a:ext uri="{FF2B5EF4-FFF2-40B4-BE49-F238E27FC236}">
                <a16:creationId xmlns:a16="http://schemas.microsoft.com/office/drawing/2014/main" id="{C2EF9D8E-0375-7627-EB79-230C3BFA2838}"/>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Pfeil nach rechts 13">
            <a:hlinkClick r:id="" action="ppaction://hlinkshowjump?jump=nextslide"/>
            <a:extLst>
              <a:ext uri="{FF2B5EF4-FFF2-40B4-BE49-F238E27FC236}">
                <a16:creationId xmlns:a16="http://schemas.microsoft.com/office/drawing/2014/main" id="{2B1305CF-FE32-A2BB-573C-A1ACFD1E4263}"/>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6949899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99167" y="1662815"/>
            <a:ext cx="2692833" cy="2692833"/>
          </a:xfrm>
          <a:prstGeom prst="rect">
            <a:avLst/>
          </a:prstGeom>
        </p:spPr>
      </p:pic>
      <p:pic>
        <p:nvPicPr>
          <p:cNvPr id="34" name="Grafik 33" descr="Doppeltippen-Geste mit einfarbiger Füllung">
            <a:extLst>
              <a:ext uri="{FF2B5EF4-FFF2-40B4-BE49-F238E27FC236}">
                <a16:creationId xmlns:a16="http://schemas.microsoft.com/office/drawing/2014/main" id="{7C37A1B4-FF0B-5575-2D72-D998D06CA26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rot="19368897">
            <a:off x="8744313" y="4180616"/>
            <a:ext cx="883848" cy="883848"/>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6"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7"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8"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Tree>
    <p:extLst>
      <p:ext uri="{BB962C8B-B14F-4D97-AF65-F5344CB8AC3E}">
        <p14:creationId xmlns:p14="http://schemas.microsoft.com/office/powerpoint/2010/main" val="25251943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3"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4"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1435AFA7-12ED-E2E6-F920-F3D0A8E50C3D}"/>
              </a:ext>
            </a:extLst>
          </p:cNvPr>
          <p:cNvGrpSpPr/>
          <p:nvPr/>
        </p:nvGrpSpPr>
        <p:grpSpPr>
          <a:xfrm>
            <a:off x="1853036" y="4083991"/>
            <a:ext cx="6356043" cy="936048"/>
            <a:chOff x="472651" y="3964709"/>
            <a:chExt cx="6356043" cy="936048"/>
          </a:xfrm>
        </p:grpSpPr>
        <p:sp>
          <p:nvSpPr>
            <p:cNvPr id="11" name="Rechteck: abgerundete Ecken 28">
              <a:hlinkClick r:id="rId15" action="ppaction://hlinksldjump"/>
              <a:extLst>
                <a:ext uri="{FF2B5EF4-FFF2-40B4-BE49-F238E27FC236}">
                  <a16:creationId xmlns:a16="http://schemas.microsoft.com/office/drawing/2014/main" id="{77B624E6-59C4-5F6C-654A-D212CA76F44A}"/>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15" name="Freihandform: Form 29">
              <a:extLst>
                <a:ext uri="{FF2B5EF4-FFF2-40B4-BE49-F238E27FC236}">
                  <a16:creationId xmlns:a16="http://schemas.microsoft.com/office/drawing/2014/main" id="{9961BBB9-5F9C-4CFD-CECB-CFF69C091C4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16" name="Gruppieren 15">
            <a:extLst>
              <a:ext uri="{FF2B5EF4-FFF2-40B4-BE49-F238E27FC236}">
                <a16:creationId xmlns:a16="http://schemas.microsoft.com/office/drawing/2014/main" id="{738DB613-FE10-CDA0-010A-7FD7F379A315}"/>
              </a:ext>
            </a:extLst>
          </p:cNvPr>
          <p:cNvGrpSpPr/>
          <p:nvPr/>
        </p:nvGrpSpPr>
        <p:grpSpPr>
          <a:xfrm>
            <a:off x="8478005" y="4086489"/>
            <a:ext cx="936000" cy="936000"/>
            <a:chOff x="7344460" y="3624001"/>
            <a:chExt cx="914400" cy="914400"/>
          </a:xfrm>
        </p:grpSpPr>
        <p:sp>
          <p:nvSpPr>
            <p:cNvPr id="17" name="Rechteck: abgerundete Ecken 41">
              <a:extLst>
                <a:ext uri="{FF2B5EF4-FFF2-40B4-BE49-F238E27FC236}">
                  <a16:creationId xmlns:a16="http://schemas.microsoft.com/office/drawing/2014/main" id="{18D0CAC9-25A7-EDE7-F90D-038D77064BD0}"/>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1601101F-CB4E-377D-DA49-C0CA8ABBACD3}"/>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25133" y="3692886"/>
              <a:ext cx="753054" cy="753054"/>
            </a:xfrm>
            <a:prstGeom prst="rect">
              <a:avLst/>
            </a:prstGeom>
          </p:spPr>
        </p:pic>
      </p:grpSp>
      <p:sp>
        <p:nvSpPr>
          <p:cNvPr id="19" name="Rechteck 18">
            <a:extLst>
              <a:ext uri="{FF2B5EF4-FFF2-40B4-BE49-F238E27FC236}">
                <a16:creationId xmlns:a16="http://schemas.microsoft.com/office/drawing/2014/main" id="{274DD75C-0F94-3132-7E4E-8AD017A2F74B}"/>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Pfeil nach rechts 19">
            <a:hlinkClick r:id="rId18" action="ppaction://hlinksldjump"/>
            <a:extLst>
              <a:ext uri="{FF2B5EF4-FFF2-40B4-BE49-F238E27FC236}">
                <a16:creationId xmlns:a16="http://schemas.microsoft.com/office/drawing/2014/main" id="{78DBCC89-9F8A-3BF1-6118-DCA84B12009F}"/>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33010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3"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19" name="Gruppieren 18">
            <a:extLst>
              <a:ext uri="{FF2B5EF4-FFF2-40B4-BE49-F238E27FC236}">
                <a16:creationId xmlns:a16="http://schemas.microsoft.com/office/drawing/2014/main" id="{CC3E6E2B-674D-3325-406B-B102029C87CA}"/>
              </a:ext>
            </a:extLst>
          </p:cNvPr>
          <p:cNvGrpSpPr/>
          <p:nvPr/>
        </p:nvGrpSpPr>
        <p:grpSpPr>
          <a:xfrm>
            <a:off x="1853036" y="5241711"/>
            <a:ext cx="6356043" cy="936048"/>
            <a:chOff x="472651" y="3964709"/>
            <a:chExt cx="6356043" cy="936048"/>
          </a:xfrm>
        </p:grpSpPr>
        <p:sp>
          <p:nvSpPr>
            <p:cNvPr id="20" name="Rechteck: abgerundete Ecken 34">
              <a:hlinkClick r:id="rId14" action="ppaction://hlinksldjump"/>
              <a:extLst>
                <a:ext uri="{FF2B5EF4-FFF2-40B4-BE49-F238E27FC236}">
                  <a16:creationId xmlns:a16="http://schemas.microsoft.com/office/drawing/2014/main" id="{E6858763-18D4-726F-38DA-049DA74CDD8D}"/>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22" name="Freihandform: Form 35">
              <a:extLst>
                <a:ext uri="{FF2B5EF4-FFF2-40B4-BE49-F238E27FC236}">
                  <a16:creationId xmlns:a16="http://schemas.microsoft.com/office/drawing/2014/main" id="{57111C8E-7D1B-C0AD-E0F6-0B0C013D79E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24" name="Gruppieren 23">
            <a:extLst>
              <a:ext uri="{FF2B5EF4-FFF2-40B4-BE49-F238E27FC236}">
                <a16:creationId xmlns:a16="http://schemas.microsoft.com/office/drawing/2014/main" id="{A77BADE6-7F28-6A32-0768-836E97861D40}"/>
              </a:ext>
            </a:extLst>
          </p:cNvPr>
          <p:cNvGrpSpPr/>
          <p:nvPr/>
        </p:nvGrpSpPr>
        <p:grpSpPr>
          <a:xfrm>
            <a:off x="8478005" y="5241759"/>
            <a:ext cx="936000" cy="936000"/>
            <a:chOff x="7344460" y="3624001"/>
            <a:chExt cx="914400" cy="914400"/>
          </a:xfrm>
        </p:grpSpPr>
        <p:sp>
          <p:nvSpPr>
            <p:cNvPr id="25" name="Rechteck: abgerundete Ecken 41">
              <a:extLst>
                <a:ext uri="{FF2B5EF4-FFF2-40B4-BE49-F238E27FC236}">
                  <a16:creationId xmlns:a16="http://schemas.microsoft.com/office/drawing/2014/main" id="{86DC7411-692B-A851-0D00-77F8AEF30691}"/>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4115A092-A353-C5D3-1739-585B21A2C40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grpSp>
        <p:nvGrpSpPr>
          <p:cNvPr id="27" name="Gruppieren 26">
            <a:extLst>
              <a:ext uri="{FF2B5EF4-FFF2-40B4-BE49-F238E27FC236}">
                <a16:creationId xmlns:a16="http://schemas.microsoft.com/office/drawing/2014/main" id="{08DBEC2F-9A6E-7D29-4D94-BC731067414D}"/>
              </a:ext>
            </a:extLst>
          </p:cNvPr>
          <p:cNvGrpSpPr/>
          <p:nvPr/>
        </p:nvGrpSpPr>
        <p:grpSpPr>
          <a:xfrm>
            <a:off x="1853036" y="4083991"/>
            <a:ext cx="6356043" cy="936048"/>
            <a:chOff x="472651" y="3964709"/>
            <a:chExt cx="6356043" cy="936048"/>
          </a:xfrm>
        </p:grpSpPr>
        <p:sp>
          <p:nvSpPr>
            <p:cNvPr id="28" name="Rechteck: abgerundete Ecken 28">
              <a:hlinkClick r:id="rId17" action="ppaction://hlinksldjump"/>
              <a:extLst>
                <a:ext uri="{FF2B5EF4-FFF2-40B4-BE49-F238E27FC236}">
                  <a16:creationId xmlns:a16="http://schemas.microsoft.com/office/drawing/2014/main" id="{8C4B4AA6-D1BF-EF5B-951A-EB81B3EEFAAA}"/>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29" name="Freihandform: Form 29">
              <a:extLst>
                <a:ext uri="{FF2B5EF4-FFF2-40B4-BE49-F238E27FC236}">
                  <a16:creationId xmlns:a16="http://schemas.microsoft.com/office/drawing/2014/main" id="{3739DCAF-DA31-D7A4-1BB4-9AF31E252B08}"/>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sp>
        <p:nvSpPr>
          <p:cNvPr id="30" name="Rechteck 29">
            <a:extLst>
              <a:ext uri="{FF2B5EF4-FFF2-40B4-BE49-F238E27FC236}">
                <a16:creationId xmlns:a16="http://schemas.microsoft.com/office/drawing/2014/main" id="{59F7A4B7-EB5B-9518-192C-BFD062E8F7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Pfeil nach rechts 33">
            <a:hlinkClick r:id="rId18" action="ppaction://hlinksldjump"/>
            <a:extLst>
              <a:ext uri="{FF2B5EF4-FFF2-40B4-BE49-F238E27FC236}">
                <a16:creationId xmlns:a16="http://schemas.microsoft.com/office/drawing/2014/main" id="{F1ED7788-7B0E-1F16-E93F-AAFEBDC5A0F3}"/>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85851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3"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10" name="Gruppieren 9">
            <a:extLst>
              <a:ext uri="{FF2B5EF4-FFF2-40B4-BE49-F238E27FC236}">
                <a16:creationId xmlns:a16="http://schemas.microsoft.com/office/drawing/2014/main" id="{1435AFA7-12ED-E2E6-F920-F3D0A8E50C3D}"/>
              </a:ext>
            </a:extLst>
          </p:cNvPr>
          <p:cNvGrpSpPr/>
          <p:nvPr/>
        </p:nvGrpSpPr>
        <p:grpSpPr>
          <a:xfrm>
            <a:off x="1853036" y="4083991"/>
            <a:ext cx="6356043" cy="936048"/>
            <a:chOff x="472651" y="3964709"/>
            <a:chExt cx="6356043" cy="936048"/>
          </a:xfrm>
        </p:grpSpPr>
        <p:sp>
          <p:nvSpPr>
            <p:cNvPr id="11" name="Rechteck: abgerundete Ecken 28">
              <a:hlinkClick r:id="rId14" action="ppaction://hlinksldjump"/>
              <a:extLst>
                <a:ext uri="{FF2B5EF4-FFF2-40B4-BE49-F238E27FC236}">
                  <a16:creationId xmlns:a16="http://schemas.microsoft.com/office/drawing/2014/main" id="{77B624E6-59C4-5F6C-654A-D212CA76F44A}"/>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15" name="Freihandform: Form 29">
              <a:extLst>
                <a:ext uri="{FF2B5EF4-FFF2-40B4-BE49-F238E27FC236}">
                  <a16:creationId xmlns:a16="http://schemas.microsoft.com/office/drawing/2014/main" id="{9961BBB9-5F9C-4CFD-CECB-CFF69C091C4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16" name="Gruppieren 15">
            <a:extLst>
              <a:ext uri="{FF2B5EF4-FFF2-40B4-BE49-F238E27FC236}">
                <a16:creationId xmlns:a16="http://schemas.microsoft.com/office/drawing/2014/main" id="{738DB613-FE10-CDA0-010A-7FD7F379A315}"/>
              </a:ext>
            </a:extLst>
          </p:cNvPr>
          <p:cNvGrpSpPr/>
          <p:nvPr/>
        </p:nvGrpSpPr>
        <p:grpSpPr>
          <a:xfrm>
            <a:off x="8478005" y="4086489"/>
            <a:ext cx="936000" cy="936000"/>
            <a:chOff x="7344460" y="3624001"/>
            <a:chExt cx="914400" cy="914400"/>
          </a:xfrm>
        </p:grpSpPr>
        <p:sp>
          <p:nvSpPr>
            <p:cNvPr id="17" name="Rechteck: abgerundete Ecken 41">
              <a:extLst>
                <a:ext uri="{FF2B5EF4-FFF2-40B4-BE49-F238E27FC236}">
                  <a16:creationId xmlns:a16="http://schemas.microsoft.com/office/drawing/2014/main" id="{18D0CAC9-25A7-EDE7-F90D-038D77064BD0}"/>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1601101F-CB4E-377D-DA49-C0CA8ABBACD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grpSp>
        <p:nvGrpSpPr>
          <p:cNvPr id="19" name="Gruppieren 18">
            <a:extLst>
              <a:ext uri="{FF2B5EF4-FFF2-40B4-BE49-F238E27FC236}">
                <a16:creationId xmlns:a16="http://schemas.microsoft.com/office/drawing/2014/main" id="{849B4921-1275-B51F-2676-012EA4B86020}"/>
              </a:ext>
            </a:extLst>
          </p:cNvPr>
          <p:cNvGrpSpPr/>
          <p:nvPr/>
        </p:nvGrpSpPr>
        <p:grpSpPr>
          <a:xfrm>
            <a:off x="1853036" y="5241711"/>
            <a:ext cx="6356043" cy="936048"/>
            <a:chOff x="472651" y="3964709"/>
            <a:chExt cx="6356043" cy="936048"/>
          </a:xfrm>
        </p:grpSpPr>
        <p:sp>
          <p:nvSpPr>
            <p:cNvPr id="20" name="Rechteck: abgerundete Ecken 34">
              <a:hlinkClick r:id="rId17" action="ppaction://hlinksldjump"/>
              <a:extLst>
                <a:ext uri="{FF2B5EF4-FFF2-40B4-BE49-F238E27FC236}">
                  <a16:creationId xmlns:a16="http://schemas.microsoft.com/office/drawing/2014/main" id="{47675006-0128-018E-4174-D64FB59388BE}"/>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22" name="Freihandform: Form 35">
              <a:extLst>
                <a:ext uri="{FF2B5EF4-FFF2-40B4-BE49-F238E27FC236}">
                  <a16:creationId xmlns:a16="http://schemas.microsoft.com/office/drawing/2014/main" id="{6FCF858C-4D6A-919B-27EA-895F4B3DBDAE}"/>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24" name="Gruppieren 23">
            <a:extLst>
              <a:ext uri="{FF2B5EF4-FFF2-40B4-BE49-F238E27FC236}">
                <a16:creationId xmlns:a16="http://schemas.microsoft.com/office/drawing/2014/main" id="{D64E5782-6A9B-2FBF-4ED4-8D9BAD32DFD1}"/>
              </a:ext>
            </a:extLst>
          </p:cNvPr>
          <p:cNvGrpSpPr/>
          <p:nvPr/>
        </p:nvGrpSpPr>
        <p:grpSpPr>
          <a:xfrm>
            <a:off x="8478005" y="5241759"/>
            <a:ext cx="936000" cy="936000"/>
            <a:chOff x="7344460" y="3624001"/>
            <a:chExt cx="914400" cy="914400"/>
          </a:xfrm>
        </p:grpSpPr>
        <p:sp>
          <p:nvSpPr>
            <p:cNvPr id="25" name="Rechteck: abgerundete Ecken 41">
              <a:extLst>
                <a:ext uri="{FF2B5EF4-FFF2-40B4-BE49-F238E27FC236}">
                  <a16:creationId xmlns:a16="http://schemas.microsoft.com/office/drawing/2014/main" id="{DD01CA2B-DA25-41B3-2A52-91EC101E1DC8}"/>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5C9EEFA5-5CF2-974A-353A-3DFEC8FFC26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sp>
        <p:nvSpPr>
          <p:cNvPr id="27" name="Rechteck 26">
            <a:extLst>
              <a:ext uri="{FF2B5EF4-FFF2-40B4-BE49-F238E27FC236}">
                <a16:creationId xmlns:a16="http://schemas.microsoft.com/office/drawing/2014/main" id="{3DE7C8B8-0257-0FFF-8E8F-FD96B5BB7700}"/>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Pfeil nach rechts 27">
            <a:hlinkClick r:id="rId18" action="ppaction://hlinksldjump"/>
            <a:extLst>
              <a:ext uri="{FF2B5EF4-FFF2-40B4-BE49-F238E27FC236}">
                <a16:creationId xmlns:a16="http://schemas.microsoft.com/office/drawing/2014/main" id="{6F1544BA-8A46-6AB3-CC25-420C41A9392D}"/>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729011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Eigenschaft zeigen feste Salze typischerweise NICHT?</a:t>
            </a:r>
          </a:p>
        </p:txBody>
      </p:sp>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1"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latin typeface="Rockwell" panose="02060603020205020403" pitchFamily="18" charset="0"/>
                </a:rPr>
                <a:t>Leitfähigkeit</a:t>
              </a: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2"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Sprödigkeit</a:t>
              </a: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3"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latin typeface="Rockwell" panose="02060603020205020403" pitchFamily="18" charset="0"/>
                </a:rPr>
                <a:t>Löslichkeit in Wasser</a:t>
              </a: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9" name="Gruppieren 18">
            <a:extLst>
              <a:ext uri="{FF2B5EF4-FFF2-40B4-BE49-F238E27FC236}">
                <a16:creationId xmlns:a16="http://schemas.microsoft.com/office/drawing/2014/main" id="{10E5FF07-3E97-E280-E114-21167EFE58CC}"/>
              </a:ext>
            </a:extLst>
          </p:cNvPr>
          <p:cNvGrpSpPr/>
          <p:nvPr/>
        </p:nvGrpSpPr>
        <p:grpSpPr>
          <a:xfrm>
            <a:off x="8478005" y="2926271"/>
            <a:ext cx="936000" cy="936000"/>
            <a:chOff x="7253928" y="2514600"/>
            <a:chExt cx="914400" cy="914400"/>
          </a:xfrm>
        </p:grpSpPr>
        <p:sp>
          <p:nvSpPr>
            <p:cNvPr id="20" name="Rechteck: abgerundete Ecken 36">
              <a:extLst>
                <a:ext uri="{FF2B5EF4-FFF2-40B4-BE49-F238E27FC236}">
                  <a16:creationId xmlns:a16="http://schemas.microsoft.com/office/drawing/2014/main" id="{4C6D147A-9A71-A9F6-A036-FB2B21F86B4F}"/>
                </a:ext>
              </a:extLst>
            </p:cNvPr>
            <p:cNvSpPr/>
            <p:nvPr/>
          </p:nvSpPr>
          <p:spPr>
            <a:xfrm>
              <a:off x="7253928" y="2514600"/>
              <a:ext cx="914400" cy="914400"/>
            </a:xfrm>
            <a:prstGeom prst="roundRect">
              <a:avLst>
                <a:gd name="adj" fmla="val 3181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descr="Abzeichen Tick1 mit einfarbiger Füllung">
              <a:extLst>
                <a:ext uri="{FF2B5EF4-FFF2-40B4-BE49-F238E27FC236}">
                  <a16:creationId xmlns:a16="http://schemas.microsoft.com/office/drawing/2014/main" id="{12B49ECE-C871-74CB-D2B7-62B9C9BEFBF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4460" y="2605132"/>
              <a:ext cx="733335" cy="733335"/>
            </a:xfrm>
            <a:prstGeom prst="rect">
              <a:avLst/>
            </a:prstGeom>
          </p:spPr>
        </p:pic>
      </p:grpSp>
      <p:grpSp>
        <p:nvGrpSpPr>
          <p:cNvPr id="24" name="Gruppieren 23">
            <a:extLst>
              <a:ext uri="{FF2B5EF4-FFF2-40B4-BE49-F238E27FC236}">
                <a16:creationId xmlns:a16="http://schemas.microsoft.com/office/drawing/2014/main" id="{9734358D-DECA-A1EF-94F5-ABBD460E4447}"/>
              </a:ext>
            </a:extLst>
          </p:cNvPr>
          <p:cNvGrpSpPr/>
          <p:nvPr/>
        </p:nvGrpSpPr>
        <p:grpSpPr>
          <a:xfrm>
            <a:off x="8478005" y="4086489"/>
            <a:ext cx="936000" cy="936000"/>
            <a:chOff x="7344460" y="3624001"/>
            <a:chExt cx="914400" cy="914400"/>
          </a:xfrm>
        </p:grpSpPr>
        <p:sp>
          <p:nvSpPr>
            <p:cNvPr id="25" name="Rechteck: abgerundete Ecken 41">
              <a:extLst>
                <a:ext uri="{FF2B5EF4-FFF2-40B4-BE49-F238E27FC236}">
                  <a16:creationId xmlns:a16="http://schemas.microsoft.com/office/drawing/2014/main" id="{C98AEFEC-962A-6C48-71E7-114F27243A39}"/>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81BED133-BAF0-D6A9-30E3-D43EC842097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25133" y="3692886"/>
              <a:ext cx="753054" cy="753054"/>
            </a:xfrm>
            <a:prstGeom prst="rect">
              <a:avLst/>
            </a:prstGeom>
          </p:spPr>
        </p:pic>
      </p:grpSp>
      <p:grpSp>
        <p:nvGrpSpPr>
          <p:cNvPr id="27" name="Gruppieren 26">
            <a:extLst>
              <a:ext uri="{FF2B5EF4-FFF2-40B4-BE49-F238E27FC236}">
                <a16:creationId xmlns:a16="http://schemas.microsoft.com/office/drawing/2014/main" id="{36AA646E-FE55-7138-42F9-0B601A6254C1}"/>
              </a:ext>
            </a:extLst>
          </p:cNvPr>
          <p:cNvGrpSpPr/>
          <p:nvPr/>
        </p:nvGrpSpPr>
        <p:grpSpPr>
          <a:xfrm>
            <a:off x="8478005" y="5241759"/>
            <a:ext cx="936000" cy="936000"/>
            <a:chOff x="7344460" y="3624001"/>
            <a:chExt cx="914400" cy="914400"/>
          </a:xfrm>
        </p:grpSpPr>
        <p:sp>
          <p:nvSpPr>
            <p:cNvPr id="28" name="Rechteck: abgerundete Ecken 41">
              <a:extLst>
                <a:ext uri="{FF2B5EF4-FFF2-40B4-BE49-F238E27FC236}">
                  <a16:creationId xmlns:a16="http://schemas.microsoft.com/office/drawing/2014/main" id="{2A305826-8712-16BE-5DF4-5DAA0B29BAE3}"/>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9" name="Grafik 28" descr="Marke Kreuz mit einfarbiger Füllung">
              <a:extLst>
                <a:ext uri="{FF2B5EF4-FFF2-40B4-BE49-F238E27FC236}">
                  <a16:creationId xmlns:a16="http://schemas.microsoft.com/office/drawing/2014/main" id="{7E7892E3-3F97-F785-F14F-19EA34E9C1D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25133" y="3692886"/>
              <a:ext cx="753054" cy="753054"/>
            </a:xfrm>
            <a:prstGeom prst="rect">
              <a:avLst/>
            </a:prstGeom>
          </p:spPr>
        </p:pic>
      </p:grpSp>
      <p:sp>
        <p:nvSpPr>
          <p:cNvPr id="30" name="Titel 1">
            <a:extLst>
              <a:ext uri="{FF2B5EF4-FFF2-40B4-BE49-F238E27FC236}">
                <a16:creationId xmlns:a16="http://schemas.microsoft.com/office/drawing/2014/main" id="{7A960456-72CB-9CF1-BCBA-C52C61530002}"/>
              </a:ext>
            </a:extLst>
          </p:cNvPr>
          <p:cNvSpPr txBox="1">
            <a:spLocks/>
          </p:cNvSpPr>
          <p:nvPr/>
        </p:nvSpPr>
        <p:spPr>
          <a:xfrm>
            <a:off x="12498240" y="64857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44" name="Grafik 43" descr="Hilfe mit einfarbiger Füllung">
            <a:extLst>
              <a:ext uri="{FF2B5EF4-FFF2-40B4-BE49-F238E27FC236}">
                <a16:creationId xmlns:a16="http://schemas.microsoft.com/office/drawing/2014/main" id="{A325B5F0-5E5D-742F-49B6-4F7F9EA7E52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2192000" y="1672525"/>
            <a:ext cx="2692833" cy="2692833"/>
          </a:xfrm>
          <a:prstGeom prst="rect">
            <a:avLst/>
          </a:prstGeom>
        </p:spPr>
      </p:pic>
      <p:sp>
        <p:nvSpPr>
          <p:cNvPr id="45" name="Textfeld 44">
            <a:extLst>
              <a:ext uri="{FF2B5EF4-FFF2-40B4-BE49-F238E27FC236}">
                <a16:creationId xmlns:a16="http://schemas.microsoft.com/office/drawing/2014/main" id="{3A20A447-B930-49C2-5513-96B3886F43DB}"/>
              </a:ext>
            </a:extLst>
          </p:cNvPr>
          <p:cNvSpPr txBox="1"/>
          <p:nvPr/>
        </p:nvSpPr>
        <p:spPr>
          <a:xfrm>
            <a:off x="9892262" y="2888030"/>
            <a:ext cx="2060581" cy="1477328"/>
          </a:xfrm>
          <a:prstGeom prst="rect">
            <a:avLst/>
          </a:prstGeom>
          <a:noFill/>
        </p:spPr>
        <p:txBody>
          <a:bodyPr wrap="square" rtlCol="0">
            <a:spAutoFit/>
          </a:bodyPr>
          <a:lstStyle/>
          <a:p>
            <a:r>
              <a:rPr lang="de-DE" dirty="0"/>
              <a:t>Achtung: Salze leiten den elektrischen Strom im gelösten oder flüssigen Zustand!</a:t>
            </a:r>
          </a:p>
        </p:txBody>
      </p:sp>
      <p:sp>
        <p:nvSpPr>
          <p:cNvPr id="46" name="Rechteck 45">
            <a:extLst>
              <a:ext uri="{FF2B5EF4-FFF2-40B4-BE49-F238E27FC236}">
                <a16:creationId xmlns:a16="http://schemas.microsoft.com/office/drawing/2014/main" id="{5FC6D4ED-3CA4-A8AC-BF1D-E4ACDF42AD2C}"/>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Pfeil nach rechts 46">
            <a:hlinkClick r:id="" action="ppaction://hlinkshowjump?jump=nextslide"/>
            <a:extLst>
              <a:ext uri="{FF2B5EF4-FFF2-40B4-BE49-F238E27FC236}">
                <a16:creationId xmlns:a16="http://schemas.microsoft.com/office/drawing/2014/main" id="{DBD1D647-06AF-63E2-2134-C2E4CFAC75DA}"/>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Textfeld 47">
            <a:extLst>
              <a:ext uri="{FF2B5EF4-FFF2-40B4-BE49-F238E27FC236}">
                <a16:creationId xmlns:a16="http://schemas.microsoft.com/office/drawing/2014/main" id="{9E608DC1-E9B3-A362-9684-F418DFEB77CF}"/>
              </a:ext>
            </a:extLst>
          </p:cNvPr>
          <p:cNvSpPr txBox="1"/>
          <p:nvPr/>
        </p:nvSpPr>
        <p:spPr>
          <a:xfrm>
            <a:off x="9412925" y="6246485"/>
            <a:ext cx="2060581" cy="369332"/>
          </a:xfrm>
          <a:prstGeom prst="rect">
            <a:avLst/>
          </a:prstGeom>
          <a:noFill/>
        </p:spPr>
        <p:txBody>
          <a:bodyPr wrap="square" rtlCol="0">
            <a:spAutoFit/>
          </a:bodyPr>
          <a:lstStyle/>
          <a:p>
            <a:r>
              <a:rPr lang="de-DE" dirty="0"/>
              <a:t>Nächste Frage:</a:t>
            </a:r>
          </a:p>
        </p:txBody>
      </p:sp>
      <p:sp>
        <p:nvSpPr>
          <p:cNvPr id="49" name="Rechteck 48">
            <a:extLst>
              <a:ext uri="{FF2B5EF4-FFF2-40B4-BE49-F238E27FC236}">
                <a16:creationId xmlns:a16="http://schemas.microsoft.com/office/drawing/2014/main" id="{094EDE30-B5E5-B666-EBF4-4EF01E48DCA4}"/>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Pfeil nach rechts 49">
            <a:hlinkClick r:id="rId20" action="ppaction://hlinksldjump"/>
            <a:extLst>
              <a:ext uri="{FF2B5EF4-FFF2-40B4-BE49-F238E27FC236}">
                <a16:creationId xmlns:a16="http://schemas.microsoft.com/office/drawing/2014/main" id="{22BBD88D-D7CC-9E7F-9DC8-12828C03AB2C}"/>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31369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99167" y="1662815"/>
            <a:ext cx="2692833" cy="2692833"/>
          </a:xfrm>
          <a:prstGeom prst="rect">
            <a:avLst/>
          </a:prstGeom>
        </p:spPr>
      </p:pic>
      <p:pic>
        <p:nvPicPr>
          <p:cNvPr id="34" name="Grafik 33" descr="Doppeltippen-Geste mit einfarbiger Füllung">
            <a:extLst>
              <a:ext uri="{FF2B5EF4-FFF2-40B4-BE49-F238E27FC236}">
                <a16:creationId xmlns:a16="http://schemas.microsoft.com/office/drawing/2014/main" id="{7C37A1B4-FF0B-5575-2D72-D998D06CA26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rot="19368897">
            <a:off x="8744313" y="4180616"/>
            <a:ext cx="883848" cy="883848"/>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6"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7"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8"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Tree>
    <p:extLst>
      <p:ext uri="{BB962C8B-B14F-4D97-AF65-F5344CB8AC3E}">
        <p14:creationId xmlns:p14="http://schemas.microsoft.com/office/powerpoint/2010/main" val="351982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99167" y="1662815"/>
            <a:ext cx="2692833" cy="2692833"/>
          </a:xfrm>
          <a:prstGeom prst="rect">
            <a:avLst/>
          </a:prstGeom>
        </p:spPr>
      </p:pic>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hlinkClick r:id="rId14" action="ppaction://hlinksldjump"/>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5"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0C32610C-362A-D3BF-5D56-FECD085F1D59}"/>
              </a:ext>
            </a:extLst>
          </p:cNvPr>
          <p:cNvGrpSpPr/>
          <p:nvPr/>
        </p:nvGrpSpPr>
        <p:grpSpPr>
          <a:xfrm>
            <a:off x="1853036" y="2926271"/>
            <a:ext cx="6356042" cy="936048"/>
            <a:chOff x="472651" y="3964709"/>
            <a:chExt cx="6356042" cy="936048"/>
          </a:xfrm>
        </p:grpSpPr>
        <p:sp>
          <p:nvSpPr>
            <p:cNvPr id="11" name="Rechteck: abgerundete Ecken 20">
              <a:extLst>
                <a:ext uri="{FF2B5EF4-FFF2-40B4-BE49-F238E27FC236}">
                  <a16:creationId xmlns:a16="http://schemas.microsoft.com/office/drawing/2014/main" id="{3C42118F-A4BA-73D7-84ED-3FB2B14E50C9}"/>
                </a:ext>
              </a:extLst>
            </p:cNvPr>
            <p:cNvSpPr/>
            <p:nvPr/>
          </p:nvSpPr>
          <p:spPr>
            <a:xfrm>
              <a:off x="741578" y="3964709"/>
              <a:ext cx="6087115"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15" name="Freihandform: Form 22">
              <a:extLst>
                <a:ext uri="{FF2B5EF4-FFF2-40B4-BE49-F238E27FC236}">
                  <a16:creationId xmlns:a16="http://schemas.microsoft.com/office/drawing/2014/main" id="{05ECDB37-AA58-24E1-B51C-EEEF737C228D}"/>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16" name="Gruppieren 15">
            <a:extLst>
              <a:ext uri="{FF2B5EF4-FFF2-40B4-BE49-F238E27FC236}">
                <a16:creationId xmlns:a16="http://schemas.microsoft.com/office/drawing/2014/main" id="{5B968AC6-F49A-F2FF-CD70-A24529048F85}"/>
              </a:ext>
            </a:extLst>
          </p:cNvPr>
          <p:cNvGrpSpPr/>
          <p:nvPr/>
        </p:nvGrpSpPr>
        <p:grpSpPr>
          <a:xfrm>
            <a:off x="8476925" y="2925208"/>
            <a:ext cx="936000" cy="936000"/>
            <a:chOff x="7344460" y="3624001"/>
            <a:chExt cx="914400" cy="914400"/>
          </a:xfrm>
        </p:grpSpPr>
        <p:sp>
          <p:nvSpPr>
            <p:cNvPr id="17" name="Rechteck: abgerundete Ecken 41">
              <a:extLst>
                <a:ext uri="{FF2B5EF4-FFF2-40B4-BE49-F238E27FC236}">
                  <a16:creationId xmlns:a16="http://schemas.microsoft.com/office/drawing/2014/main" id="{FC70A261-3629-703F-5B68-C0D6B704807D}"/>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46395916-438C-DD6C-6089-C161C65AB98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3495907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 action="ppaction://hlinkshowjump?jump=nextslide"/>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6" name="Textfeld 15">
            <a:extLst>
              <a:ext uri="{FF2B5EF4-FFF2-40B4-BE49-F238E27FC236}">
                <a16:creationId xmlns:a16="http://schemas.microsoft.com/office/drawing/2014/main" id="{DACEFB57-A8F3-0758-C57C-9D37FA2A51EC}"/>
              </a:ext>
            </a:extLst>
          </p:cNvPr>
          <p:cNvSpPr txBox="1"/>
          <p:nvPr/>
        </p:nvSpPr>
        <p:spPr>
          <a:xfrm>
            <a:off x="263470" y="2039470"/>
            <a:ext cx="11499743" cy="3439083"/>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Wir wollen heute folgende Fragen beantworten:</a:t>
            </a:r>
          </a:p>
          <a:p>
            <a:pPr lvl="0">
              <a:lnSpc>
                <a:spcPct val="107000"/>
              </a:lnSpc>
            </a:pPr>
            <a:endParaRPr lang="de-DE" sz="2400" kern="100" dirty="0">
              <a:effectLst/>
              <a:ea typeface="Aptos" panose="020B0004020202020204" pitchFamily="34" charset="0"/>
              <a:cs typeface="Arial" panose="020B0604020202020204" pitchFamily="34" charset="0"/>
            </a:endParaRPr>
          </a:p>
          <a:p>
            <a:pPr marL="342900" lvl="0" indent="-342900">
              <a:lnSpc>
                <a:spcPct val="107000"/>
              </a:lnSpc>
              <a:buFont typeface="Symbol" pitchFamily="2" charset="2"/>
              <a:buChar char=""/>
            </a:pPr>
            <a:r>
              <a:rPr lang="de-DE" sz="2400" kern="100" dirty="0">
                <a:effectLst/>
                <a:ea typeface="Aptos" panose="020B0004020202020204" pitchFamily="34" charset="0"/>
                <a:cs typeface="Arial" panose="020B0604020202020204" pitchFamily="34" charset="0"/>
              </a:rPr>
              <a:t>„Welche Eigenschaften von Salzen lassen sich aus ihrem (modellhaften) Bau ableiten?“ </a:t>
            </a:r>
          </a:p>
          <a:p>
            <a:pPr marL="342900" lvl="0" indent="-342900">
              <a:lnSpc>
                <a:spcPct val="107000"/>
              </a:lnSpc>
              <a:spcAft>
                <a:spcPts val="800"/>
              </a:spcAft>
              <a:buFont typeface="Symbol" pitchFamily="2" charset="2"/>
              <a:buChar char=""/>
            </a:pPr>
            <a:r>
              <a:rPr lang="de-DE" sz="2400" kern="100" dirty="0">
                <a:effectLst/>
                <a:ea typeface="Aptos" panose="020B0004020202020204" pitchFamily="34" charset="0"/>
                <a:cs typeface="Arial" panose="020B0604020202020204" pitchFamily="34" charset="0"/>
              </a:rPr>
              <a:t>„Wie lassen sich diese Eigenschaften von Salzen erklären/begründen?“</a:t>
            </a:r>
          </a:p>
          <a:p>
            <a:pPr marL="342900" lvl="0" indent="-342900">
              <a:lnSpc>
                <a:spcPct val="107000"/>
              </a:lnSpc>
              <a:spcAft>
                <a:spcPts val="800"/>
              </a:spcAft>
              <a:buFont typeface="Symbol" pitchFamily="2" charset="2"/>
              <a:buChar char=""/>
            </a:pPr>
            <a:endParaRPr lang="de-DE" sz="2400" kern="100" dirty="0">
              <a:ea typeface="Aptos" panose="020B0004020202020204" pitchFamily="34" charset="0"/>
              <a:cs typeface="Arial" panose="020B0604020202020204" pitchFamily="34" charset="0"/>
            </a:endParaRPr>
          </a:p>
          <a:p>
            <a:pPr lvl="0">
              <a:lnSpc>
                <a:spcPct val="107000"/>
              </a:lnSpc>
              <a:spcAft>
                <a:spcPts val="800"/>
              </a:spcAft>
            </a:pPr>
            <a:r>
              <a:rPr lang="de-DE" sz="2400" kern="100" dirty="0">
                <a:effectLst/>
                <a:ea typeface="Aptos" panose="020B0004020202020204" pitchFamily="34" charset="0"/>
                <a:cs typeface="Arial" panose="020B0604020202020204" pitchFamily="34" charset="0"/>
              </a:rPr>
              <a:t>Dazu planst du eigenständig ein passendes Experiment, führst es durch und interpretierst dessen Ergebnisse! Der vorliegende DEAN hilft dir dabei Schritt-für-Schritt! Klicke auf den Pfeil unten rechts, um zu beginnen!</a:t>
            </a:r>
          </a:p>
        </p:txBody>
      </p:sp>
      <p:sp>
        <p:nvSpPr>
          <p:cNvPr id="17" name="Textfeld 16">
            <a:extLst>
              <a:ext uri="{FF2B5EF4-FFF2-40B4-BE49-F238E27FC236}">
                <a16:creationId xmlns:a16="http://schemas.microsoft.com/office/drawing/2014/main" id="{F12DF091-A76F-05CF-5A89-9DAFD1ECF5F9}"/>
              </a:ext>
            </a:extLst>
          </p:cNvPr>
          <p:cNvSpPr txBox="1"/>
          <p:nvPr/>
        </p:nvSpPr>
        <p:spPr>
          <a:xfrm>
            <a:off x="263471" y="1239864"/>
            <a:ext cx="5594888" cy="461665"/>
          </a:xfrm>
          <a:prstGeom prst="rect">
            <a:avLst/>
          </a:prstGeom>
          <a:noFill/>
        </p:spPr>
        <p:txBody>
          <a:bodyPr wrap="square" rtlCol="0">
            <a:spAutoFit/>
          </a:bodyPr>
          <a:lstStyle/>
          <a:p>
            <a:r>
              <a:rPr lang="de-DE" sz="2400" b="1" dirty="0"/>
              <a:t>Ziel der heutigen Stunde:</a:t>
            </a:r>
          </a:p>
        </p:txBody>
      </p:sp>
    </p:spTree>
    <p:extLst>
      <p:ext uri="{BB962C8B-B14F-4D97-AF65-F5344CB8AC3E}">
        <p14:creationId xmlns:p14="http://schemas.microsoft.com/office/powerpoint/2010/main" val="4411564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hlinkClick r:id="rId14" action="ppaction://hlinksldjump"/>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5"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5F081029-1482-AC4D-7AF1-EFB9E391B966}"/>
              </a:ext>
            </a:extLst>
          </p:cNvPr>
          <p:cNvGrpSpPr/>
          <p:nvPr/>
        </p:nvGrpSpPr>
        <p:grpSpPr>
          <a:xfrm>
            <a:off x="1853036" y="4083991"/>
            <a:ext cx="6356043" cy="936048"/>
            <a:chOff x="472651" y="3964709"/>
            <a:chExt cx="6356043" cy="936048"/>
          </a:xfrm>
        </p:grpSpPr>
        <p:sp>
          <p:nvSpPr>
            <p:cNvPr id="11" name="Rechteck: abgerundete Ecken 28">
              <a:extLst>
                <a:ext uri="{FF2B5EF4-FFF2-40B4-BE49-F238E27FC236}">
                  <a16:creationId xmlns:a16="http://schemas.microsoft.com/office/drawing/2014/main" id="{F803AA6E-51B4-0874-F02B-E35E5130C33D}"/>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15" name="Freihandform: Form 29">
              <a:extLst>
                <a:ext uri="{FF2B5EF4-FFF2-40B4-BE49-F238E27FC236}">
                  <a16:creationId xmlns:a16="http://schemas.microsoft.com/office/drawing/2014/main" id="{D39AAEDB-7F6B-2777-C320-17ED5E88D954}"/>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16" name="Gruppieren 15">
            <a:extLst>
              <a:ext uri="{FF2B5EF4-FFF2-40B4-BE49-F238E27FC236}">
                <a16:creationId xmlns:a16="http://schemas.microsoft.com/office/drawing/2014/main" id="{7A665770-BF1F-C35F-1773-70F8B6F23D7F}"/>
              </a:ext>
            </a:extLst>
          </p:cNvPr>
          <p:cNvGrpSpPr/>
          <p:nvPr/>
        </p:nvGrpSpPr>
        <p:grpSpPr>
          <a:xfrm>
            <a:off x="8478005" y="4086489"/>
            <a:ext cx="936000" cy="936000"/>
            <a:chOff x="7344460" y="3624001"/>
            <a:chExt cx="914400" cy="914400"/>
          </a:xfrm>
        </p:grpSpPr>
        <p:sp>
          <p:nvSpPr>
            <p:cNvPr id="17" name="Rechteck: abgerundete Ecken 41">
              <a:extLst>
                <a:ext uri="{FF2B5EF4-FFF2-40B4-BE49-F238E27FC236}">
                  <a16:creationId xmlns:a16="http://schemas.microsoft.com/office/drawing/2014/main" id="{33907DEB-0B10-E0B5-793E-8976C5080E9C}"/>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280ED5EA-8C51-E9A5-6886-8A77B648EE7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16950615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hlinkClick r:id="rId14" action="ppaction://hlinksldjump"/>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grpSp>
        <p:nvGrpSpPr>
          <p:cNvPr id="10" name="Gruppieren 9">
            <a:extLst>
              <a:ext uri="{FF2B5EF4-FFF2-40B4-BE49-F238E27FC236}">
                <a16:creationId xmlns:a16="http://schemas.microsoft.com/office/drawing/2014/main" id="{4B97C1DD-98E1-92EB-6B68-078BC6047546}"/>
              </a:ext>
            </a:extLst>
          </p:cNvPr>
          <p:cNvGrpSpPr/>
          <p:nvPr/>
        </p:nvGrpSpPr>
        <p:grpSpPr>
          <a:xfrm>
            <a:off x="8478005" y="4086489"/>
            <a:ext cx="936000" cy="936000"/>
            <a:chOff x="7344460" y="3624001"/>
            <a:chExt cx="914400" cy="914400"/>
          </a:xfrm>
        </p:grpSpPr>
        <p:sp>
          <p:nvSpPr>
            <p:cNvPr id="11" name="Rechteck: abgerundete Ecken 41">
              <a:extLst>
                <a:ext uri="{FF2B5EF4-FFF2-40B4-BE49-F238E27FC236}">
                  <a16:creationId xmlns:a16="http://schemas.microsoft.com/office/drawing/2014/main" id="{C99089CC-6EFD-D598-2A31-D8591CEF41F7}"/>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descr="Marke Kreuz mit einfarbiger Füllung">
              <a:extLst>
                <a:ext uri="{FF2B5EF4-FFF2-40B4-BE49-F238E27FC236}">
                  <a16:creationId xmlns:a16="http://schemas.microsoft.com/office/drawing/2014/main" id="{7E26B200-5AD7-1B24-CD63-B3C86791C3D8}"/>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grpSp>
        <p:nvGrpSpPr>
          <p:cNvPr id="16" name="Gruppieren 15">
            <a:extLst>
              <a:ext uri="{FF2B5EF4-FFF2-40B4-BE49-F238E27FC236}">
                <a16:creationId xmlns:a16="http://schemas.microsoft.com/office/drawing/2014/main" id="{F049EF85-94B5-E1C4-45AE-C3531A6A0B3F}"/>
              </a:ext>
            </a:extLst>
          </p:cNvPr>
          <p:cNvGrpSpPr/>
          <p:nvPr/>
        </p:nvGrpSpPr>
        <p:grpSpPr>
          <a:xfrm>
            <a:off x="8476925" y="2925208"/>
            <a:ext cx="936000" cy="936000"/>
            <a:chOff x="7344460" y="3624001"/>
            <a:chExt cx="914400" cy="914400"/>
          </a:xfrm>
        </p:grpSpPr>
        <p:sp>
          <p:nvSpPr>
            <p:cNvPr id="17" name="Rechteck: abgerundete Ecken 41">
              <a:extLst>
                <a:ext uri="{FF2B5EF4-FFF2-40B4-BE49-F238E27FC236}">
                  <a16:creationId xmlns:a16="http://schemas.microsoft.com/office/drawing/2014/main" id="{B40879E8-CBC6-ACCA-2186-7CC3BFAB76A3}"/>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Marke Kreuz mit einfarbiger Füllung">
              <a:extLst>
                <a:ext uri="{FF2B5EF4-FFF2-40B4-BE49-F238E27FC236}">
                  <a16:creationId xmlns:a16="http://schemas.microsoft.com/office/drawing/2014/main" id="{DE3191C3-FE24-AF4F-E291-147CABC510B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2213896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1" name="Textfeld 30">
            <a:extLst>
              <a:ext uri="{FF2B5EF4-FFF2-40B4-BE49-F238E27FC236}">
                <a16:creationId xmlns:a16="http://schemas.microsoft.com/office/drawing/2014/main" id="{C0146986-46A1-748A-865F-AD14F6F17C14}"/>
              </a:ext>
            </a:extLst>
          </p:cNvPr>
          <p:cNvSpPr txBox="1"/>
          <p:nvPr/>
        </p:nvSpPr>
        <p:spPr>
          <a:xfrm>
            <a:off x="311869" y="1980599"/>
            <a:ext cx="8688168" cy="400110"/>
          </a:xfrm>
          <a:prstGeom prst="rect">
            <a:avLst/>
          </a:prstGeom>
          <a:noFill/>
        </p:spPr>
        <p:txBody>
          <a:bodyPr wrap="square">
            <a:spAutoFit/>
          </a:bodyPr>
          <a:lstStyle/>
          <a:p>
            <a:r>
              <a:rPr lang="de-DE" sz="2000" dirty="0">
                <a:solidFill>
                  <a:srgbClr val="03869E"/>
                </a:solidFill>
                <a:effectLst/>
                <a:ea typeface="Times New Roman" panose="02020603050405020304" pitchFamily="18" charset="0"/>
                <a:cs typeface="Times New Roman" panose="02020603050405020304" pitchFamily="18" charset="0"/>
              </a:rPr>
              <a:t>Welche Aussage über eine Hypothese im naturwissenschaftlichen Kontext ist korrekt?</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12552693"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2246453"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Eine Hypothese sollte so formuliert sein, dass sie nicht falsifizierbar ist.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muss komplex und umfassend sein</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Eine Hypothese sollte klar, präzise und testbar sein.</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
        <p:nvSpPr>
          <p:cNvPr id="10" name="Rechteck 9">
            <a:extLst>
              <a:ext uri="{FF2B5EF4-FFF2-40B4-BE49-F238E27FC236}">
                <a16:creationId xmlns:a16="http://schemas.microsoft.com/office/drawing/2014/main" id="{D87945DC-6750-A799-952B-DC10B4822AD9}"/>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rechts 10">
            <a:hlinkClick r:id="rId14" action="ppaction://hlinksldjump"/>
            <a:extLst>
              <a:ext uri="{FF2B5EF4-FFF2-40B4-BE49-F238E27FC236}">
                <a16:creationId xmlns:a16="http://schemas.microsoft.com/office/drawing/2014/main" id="{1D5036DE-B1A4-7ABA-00C4-B957CE79529D}"/>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a:extLst>
              <a:ext uri="{FF2B5EF4-FFF2-40B4-BE49-F238E27FC236}">
                <a16:creationId xmlns:a16="http://schemas.microsoft.com/office/drawing/2014/main" id="{95500975-CA4B-218A-9696-52A695C4D759}"/>
              </a:ext>
            </a:extLst>
          </p:cNvPr>
          <p:cNvSpPr txBox="1"/>
          <p:nvPr/>
        </p:nvSpPr>
        <p:spPr>
          <a:xfrm>
            <a:off x="9412925" y="6246485"/>
            <a:ext cx="2060581" cy="369332"/>
          </a:xfrm>
          <a:prstGeom prst="rect">
            <a:avLst/>
          </a:prstGeom>
          <a:noFill/>
        </p:spPr>
        <p:txBody>
          <a:bodyPr wrap="square" rtlCol="0">
            <a:spAutoFit/>
          </a:bodyPr>
          <a:lstStyle/>
          <a:p>
            <a:r>
              <a:rPr lang="de-DE" dirty="0"/>
              <a:t>Nächste Frage:</a:t>
            </a:r>
          </a:p>
        </p:txBody>
      </p:sp>
      <p:grpSp>
        <p:nvGrpSpPr>
          <p:cNvPr id="16" name="Gruppieren 15">
            <a:extLst>
              <a:ext uri="{FF2B5EF4-FFF2-40B4-BE49-F238E27FC236}">
                <a16:creationId xmlns:a16="http://schemas.microsoft.com/office/drawing/2014/main" id="{8A2B58AE-AF6C-6ADD-7C7A-A3556C58D437}"/>
              </a:ext>
            </a:extLst>
          </p:cNvPr>
          <p:cNvGrpSpPr/>
          <p:nvPr/>
        </p:nvGrpSpPr>
        <p:grpSpPr>
          <a:xfrm>
            <a:off x="8476925" y="5239840"/>
            <a:ext cx="936000" cy="936000"/>
            <a:chOff x="7253928" y="2514600"/>
            <a:chExt cx="914400" cy="914400"/>
          </a:xfrm>
        </p:grpSpPr>
        <p:sp>
          <p:nvSpPr>
            <p:cNvPr id="17" name="Rechteck: abgerundete Ecken 36">
              <a:extLst>
                <a:ext uri="{FF2B5EF4-FFF2-40B4-BE49-F238E27FC236}">
                  <a16:creationId xmlns:a16="http://schemas.microsoft.com/office/drawing/2014/main" id="{AF140F8E-52C9-F3A4-B52E-68E1D697C852}"/>
                </a:ext>
              </a:extLst>
            </p:cNvPr>
            <p:cNvSpPr/>
            <p:nvPr/>
          </p:nvSpPr>
          <p:spPr>
            <a:xfrm>
              <a:off x="7253928" y="2514600"/>
              <a:ext cx="914400" cy="914400"/>
            </a:xfrm>
            <a:prstGeom prst="roundRect">
              <a:avLst>
                <a:gd name="adj" fmla="val 31818"/>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Abzeichen Tick1 mit einfarbiger Füllung">
              <a:extLst>
                <a:ext uri="{FF2B5EF4-FFF2-40B4-BE49-F238E27FC236}">
                  <a16:creationId xmlns:a16="http://schemas.microsoft.com/office/drawing/2014/main" id="{2D0BBEC4-F9C8-DCC5-3508-1C7BC4D0B66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344460" y="2605132"/>
              <a:ext cx="733335" cy="733335"/>
            </a:xfrm>
            <a:prstGeom prst="rect">
              <a:avLst/>
            </a:prstGeom>
          </p:spPr>
        </p:pic>
      </p:grpSp>
      <p:grpSp>
        <p:nvGrpSpPr>
          <p:cNvPr id="19" name="Gruppieren 18">
            <a:extLst>
              <a:ext uri="{FF2B5EF4-FFF2-40B4-BE49-F238E27FC236}">
                <a16:creationId xmlns:a16="http://schemas.microsoft.com/office/drawing/2014/main" id="{B892B038-2C97-0A55-C302-C41B23526DD5}"/>
              </a:ext>
            </a:extLst>
          </p:cNvPr>
          <p:cNvGrpSpPr/>
          <p:nvPr/>
        </p:nvGrpSpPr>
        <p:grpSpPr>
          <a:xfrm>
            <a:off x="8478005" y="4086489"/>
            <a:ext cx="936000" cy="936000"/>
            <a:chOff x="7344460" y="3624001"/>
            <a:chExt cx="914400" cy="914400"/>
          </a:xfrm>
        </p:grpSpPr>
        <p:sp>
          <p:nvSpPr>
            <p:cNvPr id="20" name="Rechteck: abgerundete Ecken 41">
              <a:extLst>
                <a:ext uri="{FF2B5EF4-FFF2-40B4-BE49-F238E27FC236}">
                  <a16:creationId xmlns:a16="http://schemas.microsoft.com/office/drawing/2014/main" id="{4D768249-54DA-B399-C5EF-14017569628D}"/>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descr="Marke Kreuz mit einfarbiger Füllung">
              <a:extLst>
                <a:ext uri="{FF2B5EF4-FFF2-40B4-BE49-F238E27FC236}">
                  <a16:creationId xmlns:a16="http://schemas.microsoft.com/office/drawing/2014/main" id="{86BE6303-9B16-EA08-28AF-6751438759A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425133" y="3692886"/>
              <a:ext cx="753054" cy="753054"/>
            </a:xfrm>
            <a:prstGeom prst="rect">
              <a:avLst/>
            </a:prstGeom>
          </p:spPr>
        </p:pic>
      </p:grpSp>
      <p:grpSp>
        <p:nvGrpSpPr>
          <p:cNvPr id="24" name="Gruppieren 23">
            <a:extLst>
              <a:ext uri="{FF2B5EF4-FFF2-40B4-BE49-F238E27FC236}">
                <a16:creationId xmlns:a16="http://schemas.microsoft.com/office/drawing/2014/main" id="{D1AF26E8-DBB8-7472-3AC3-E0D829354B0F}"/>
              </a:ext>
            </a:extLst>
          </p:cNvPr>
          <p:cNvGrpSpPr/>
          <p:nvPr/>
        </p:nvGrpSpPr>
        <p:grpSpPr>
          <a:xfrm>
            <a:off x="8476925" y="2925208"/>
            <a:ext cx="936000" cy="936000"/>
            <a:chOff x="7344460" y="3624001"/>
            <a:chExt cx="914400" cy="914400"/>
          </a:xfrm>
        </p:grpSpPr>
        <p:sp>
          <p:nvSpPr>
            <p:cNvPr id="25" name="Rechteck: abgerundete Ecken 41">
              <a:extLst>
                <a:ext uri="{FF2B5EF4-FFF2-40B4-BE49-F238E27FC236}">
                  <a16:creationId xmlns:a16="http://schemas.microsoft.com/office/drawing/2014/main" id="{C153071F-CCBE-F0A9-C321-2FF25142B522}"/>
                </a:ext>
              </a:extLst>
            </p:cNvPr>
            <p:cNvSpPr/>
            <p:nvPr/>
          </p:nvSpPr>
          <p:spPr>
            <a:xfrm>
              <a:off x="7344460" y="3624001"/>
              <a:ext cx="914400" cy="914400"/>
            </a:xfrm>
            <a:prstGeom prst="roundRect">
              <a:avLst>
                <a:gd name="adj" fmla="val 31818"/>
              </a:avLst>
            </a:prstGeom>
            <a:solidFill>
              <a:srgbClr val="DE1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descr="Marke Kreuz mit einfarbiger Füllung">
              <a:extLst>
                <a:ext uri="{FF2B5EF4-FFF2-40B4-BE49-F238E27FC236}">
                  <a16:creationId xmlns:a16="http://schemas.microsoft.com/office/drawing/2014/main" id="{F64BB38E-2ED0-9466-0F11-D0611DC26B1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425133" y="3692886"/>
              <a:ext cx="753054" cy="753054"/>
            </a:xfrm>
            <a:prstGeom prst="rect">
              <a:avLst/>
            </a:prstGeom>
          </p:spPr>
        </p:pic>
      </p:grpSp>
    </p:spTree>
    <p:extLst>
      <p:ext uri="{BB962C8B-B14F-4D97-AF65-F5344CB8AC3E}">
        <p14:creationId xmlns:p14="http://schemas.microsoft.com/office/powerpoint/2010/main" val="170204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BCBF4708-AEF6-F011-C154-BF7E10FCA7B0}"/>
              </a:ext>
            </a:extLst>
          </p:cNvPr>
          <p:cNvSpPr txBox="1"/>
          <p:nvPr/>
        </p:nvSpPr>
        <p:spPr>
          <a:xfrm>
            <a:off x="263470" y="1239864"/>
            <a:ext cx="11433229" cy="400110"/>
          </a:xfrm>
          <a:prstGeom prst="rect">
            <a:avLst/>
          </a:prstGeom>
          <a:noFill/>
        </p:spPr>
        <p:txBody>
          <a:bodyPr wrap="square" rtlCol="0">
            <a:spAutoFit/>
          </a:bodyPr>
          <a:lstStyle/>
          <a:p>
            <a:r>
              <a:rPr lang="de-DE" sz="2000" b="1" dirty="0"/>
              <a:t>Festhalten der wichtigsten Erkenntnisse zum Thema „Eigenschaften von Salzen“</a:t>
            </a:r>
          </a:p>
        </p:txBody>
      </p:sp>
      <p:sp>
        <p:nvSpPr>
          <p:cNvPr id="32" name="Titel 1">
            <a:extLst>
              <a:ext uri="{FF2B5EF4-FFF2-40B4-BE49-F238E27FC236}">
                <a16:creationId xmlns:a16="http://schemas.microsoft.com/office/drawing/2014/main" id="{2B0D0EFA-D6DF-652F-BFF5-B208CA4D244D}"/>
              </a:ext>
            </a:extLst>
          </p:cNvPr>
          <p:cNvSpPr txBox="1">
            <a:spLocks/>
          </p:cNvSpPr>
          <p:nvPr/>
        </p:nvSpPr>
        <p:spPr>
          <a:xfrm>
            <a:off x="9805407" y="638869"/>
            <a:ext cx="2224105" cy="16438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dirty="0">
                <a:solidFill>
                  <a:srgbClr val="4CE5B5"/>
                </a:solidFill>
                <a:latin typeface="Rockwell" panose="02060603020205020403" pitchFamily="18" charset="0"/>
              </a:rPr>
              <a:t>Frage</a:t>
            </a:r>
          </a:p>
        </p:txBody>
      </p:sp>
      <p:pic>
        <p:nvPicPr>
          <p:cNvPr id="33" name="Grafik 32" descr="Hilfe mit einfarbiger Füllung">
            <a:extLst>
              <a:ext uri="{FF2B5EF4-FFF2-40B4-BE49-F238E27FC236}">
                <a16:creationId xmlns:a16="http://schemas.microsoft.com/office/drawing/2014/main" id="{501F24F2-F00F-EFCE-E742-A2A4239A3A5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99167" y="1662815"/>
            <a:ext cx="2692833" cy="2692833"/>
          </a:xfrm>
          <a:prstGeom prst="rect">
            <a:avLst/>
          </a:prstGeom>
        </p:spPr>
      </p:pic>
      <p:grpSp>
        <p:nvGrpSpPr>
          <p:cNvPr id="35" name="Gruppieren 34">
            <a:extLst>
              <a:ext uri="{FF2B5EF4-FFF2-40B4-BE49-F238E27FC236}">
                <a16:creationId xmlns:a16="http://schemas.microsoft.com/office/drawing/2014/main" id="{644F1200-6275-062A-4FED-805E2EBC2F3F}"/>
              </a:ext>
            </a:extLst>
          </p:cNvPr>
          <p:cNvGrpSpPr/>
          <p:nvPr/>
        </p:nvGrpSpPr>
        <p:grpSpPr>
          <a:xfrm>
            <a:off x="1853036" y="2926271"/>
            <a:ext cx="6356042" cy="936048"/>
            <a:chOff x="472651" y="3964709"/>
            <a:chExt cx="6356042" cy="936048"/>
          </a:xfrm>
        </p:grpSpPr>
        <p:sp>
          <p:nvSpPr>
            <p:cNvPr id="36" name="Rechteck: abgerundete Ecken 20">
              <a:extLst>
                <a:ext uri="{FF2B5EF4-FFF2-40B4-BE49-F238E27FC236}">
                  <a16:creationId xmlns:a16="http://schemas.microsoft.com/office/drawing/2014/main" id="{EC8B5C04-B7C5-2D5B-3441-55EA175D70C3}"/>
                </a:ext>
              </a:extLst>
            </p:cNvPr>
            <p:cNvSpPr/>
            <p:nvPr/>
          </p:nvSpPr>
          <p:spPr>
            <a:xfrm>
              <a:off x="741578" y="3964709"/>
              <a:ext cx="6087115"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0" rtlCol="0" anchor="ctr"/>
            <a:lstStyle/>
            <a:p>
              <a:r>
                <a:rPr lang="de-DE" dirty="0"/>
                <a:t>…</a:t>
              </a:r>
              <a:endParaRPr lang="de-DE" dirty="0">
                <a:latin typeface="Rockwell" panose="02060603020205020403" pitchFamily="18" charset="0"/>
              </a:endParaRPr>
            </a:p>
          </p:txBody>
        </p:sp>
        <p:sp>
          <p:nvSpPr>
            <p:cNvPr id="37" name="Freihandform: Form 22">
              <a:extLst>
                <a:ext uri="{FF2B5EF4-FFF2-40B4-BE49-F238E27FC236}">
                  <a16:creationId xmlns:a16="http://schemas.microsoft.com/office/drawing/2014/main" id="{CAAB25CD-9835-AF25-904F-7C2F011E18B6}"/>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sz="3200" dirty="0">
                  <a:latin typeface="Rockwell" panose="02060603020205020403" pitchFamily="18" charset="0"/>
                </a:rPr>
                <a:t>  A</a:t>
              </a:r>
            </a:p>
          </p:txBody>
        </p:sp>
      </p:grpSp>
      <p:grpSp>
        <p:nvGrpSpPr>
          <p:cNvPr id="38" name="Gruppieren 37">
            <a:extLst>
              <a:ext uri="{FF2B5EF4-FFF2-40B4-BE49-F238E27FC236}">
                <a16:creationId xmlns:a16="http://schemas.microsoft.com/office/drawing/2014/main" id="{36B32BFC-646B-7587-0DBB-3276A0F169B5}"/>
              </a:ext>
            </a:extLst>
          </p:cNvPr>
          <p:cNvGrpSpPr/>
          <p:nvPr/>
        </p:nvGrpSpPr>
        <p:grpSpPr>
          <a:xfrm>
            <a:off x="1853036" y="4083991"/>
            <a:ext cx="6356043" cy="936048"/>
            <a:chOff x="472651" y="3964709"/>
            <a:chExt cx="6356043" cy="936048"/>
          </a:xfrm>
        </p:grpSpPr>
        <p:sp>
          <p:nvSpPr>
            <p:cNvPr id="39" name="Rechteck: abgerundete Ecken 28">
              <a:extLst>
                <a:ext uri="{FF2B5EF4-FFF2-40B4-BE49-F238E27FC236}">
                  <a16:creationId xmlns:a16="http://schemas.microsoft.com/office/drawing/2014/main" id="{56F8B4D5-18F4-FD1B-0D1A-9ABBBA0BCA1B}"/>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a:t>
              </a:r>
              <a:endParaRPr lang="de-DE" dirty="0">
                <a:latin typeface="Rockwell" panose="02060603020205020403" pitchFamily="18" charset="0"/>
              </a:endParaRPr>
            </a:p>
          </p:txBody>
        </p:sp>
        <p:sp>
          <p:nvSpPr>
            <p:cNvPr id="40" name="Freihandform: Form 29">
              <a:extLst>
                <a:ext uri="{FF2B5EF4-FFF2-40B4-BE49-F238E27FC236}">
                  <a16:creationId xmlns:a16="http://schemas.microsoft.com/office/drawing/2014/main" id="{F4B55652-38BF-720A-9E6B-265CE5576F83}"/>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de-DE" sz="3600" dirty="0">
                  <a:latin typeface="Rockwell" panose="02060603020205020403" pitchFamily="18" charset="0"/>
                </a:rPr>
                <a:t>B</a:t>
              </a:r>
            </a:p>
          </p:txBody>
        </p:sp>
      </p:grpSp>
      <p:grpSp>
        <p:nvGrpSpPr>
          <p:cNvPr id="41" name="Gruppieren 40">
            <a:extLst>
              <a:ext uri="{FF2B5EF4-FFF2-40B4-BE49-F238E27FC236}">
                <a16:creationId xmlns:a16="http://schemas.microsoft.com/office/drawing/2014/main" id="{71891EA5-D6FD-20AA-43E8-1F69F9B2F5A7}"/>
              </a:ext>
            </a:extLst>
          </p:cNvPr>
          <p:cNvGrpSpPr/>
          <p:nvPr/>
        </p:nvGrpSpPr>
        <p:grpSpPr>
          <a:xfrm>
            <a:off x="1853036" y="5241711"/>
            <a:ext cx="6356043" cy="936048"/>
            <a:chOff x="472651" y="3964709"/>
            <a:chExt cx="6356043" cy="936048"/>
          </a:xfrm>
        </p:grpSpPr>
        <p:sp>
          <p:nvSpPr>
            <p:cNvPr id="42" name="Rechteck: abgerundete Ecken 34">
              <a:extLst>
                <a:ext uri="{FF2B5EF4-FFF2-40B4-BE49-F238E27FC236}">
                  <a16:creationId xmlns:a16="http://schemas.microsoft.com/office/drawing/2014/main" id="{E96D7D1C-CE37-B708-AA87-B3C92C65B324}"/>
                </a:ext>
              </a:extLst>
            </p:cNvPr>
            <p:cNvSpPr/>
            <p:nvPr/>
          </p:nvSpPr>
          <p:spPr>
            <a:xfrm>
              <a:off x="595748" y="3964709"/>
              <a:ext cx="6232946" cy="936048"/>
            </a:xfrm>
            <a:prstGeom prst="roundRect">
              <a:avLst>
                <a:gd name="adj" fmla="val 31468"/>
              </a:avLst>
            </a:prstGeom>
            <a:solidFill>
              <a:srgbClr val="4CE5B5"/>
            </a:solidFill>
            <a:ln>
              <a:noFill/>
            </a:ln>
          </p:spPr>
          <p:style>
            <a:lnRef idx="2">
              <a:schemeClr val="accent1">
                <a:shade val="15000"/>
              </a:schemeClr>
            </a:lnRef>
            <a:fillRef idx="1">
              <a:schemeClr val="accent1"/>
            </a:fillRef>
            <a:effectRef idx="0">
              <a:schemeClr val="accent1"/>
            </a:effectRef>
            <a:fontRef idx="minor">
              <a:schemeClr val="lt1"/>
            </a:fontRef>
          </p:style>
          <p:txBody>
            <a:bodyPr lIns="827999" rtlCol="0" anchor="ctr"/>
            <a:lstStyle/>
            <a:p>
              <a:r>
                <a:rPr lang="de-DE" dirty="0"/>
                <a:t>…</a:t>
              </a:r>
              <a:endParaRPr lang="de-DE" dirty="0">
                <a:latin typeface="Rockwell" panose="02060603020205020403" pitchFamily="18" charset="0"/>
              </a:endParaRPr>
            </a:p>
          </p:txBody>
        </p:sp>
        <p:sp>
          <p:nvSpPr>
            <p:cNvPr id="43" name="Freihandform: Form 35">
              <a:extLst>
                <a:ext uri="{FF2B5EF4-FFF2-40B4-BE49-F238E27FC236}">
                  <a16:creationId xmlns:a16="http://schemas.microsoft.com/office/drawing/2014/main" id="{FBA519F2-8645-A21C-0A49-ED9DA2E56C67}"/>
                </a:ext>
              </a:extLst>
            </p:cNvPr>
            <p:cNvSpPr/>
            <p:nvPr/>
          </p:nvSpPr>
          <p:spPr>
            <a:xfrm>
              <a:off x="472651" y="3964709"/>
              <a:ext cx="837106" cy="936048"/>
            </a:xfrm>
            <a:custGeom>
              <a:avLst/>
              <a:gdLst>
                <a:gd name="connsiteX0" fmla="*/ 294556 w 837106"/>
                <a:gd name="connsiteY0" fmla="*/ 0 h 936048"/>
                <a:gd name="connsiteX1" fmla="*/ 837106 w 837106"/>
                <a:gd name="connsiteY1" fmla="*/ 0 h 936048"/>
                <a:gd name="connsiteX2" fmla="*/ 837106 w 837106"/>
                <a:gd name="connsiteY2" fmla="*/ 936048 h 936048"/>
                <a:gd name="connsiteX3" fmla="*/ 294556 w 837106"/>
                <a:gd name="connsiteY3" fmla="*/ 936048 h 936048"/>
                <a:gd name="connsiteX4" fmla="*/ 0 w 837106"/>
                <a:gd name="connsiteY4" fmla="*/ 641492 h 936048"/>
                <a:gd name="connsiteX5" fmla="*/ 0 w 837106"/>
                <a:gd name="connsiteY5" fmla="*/ 294556 h 936048"/>
                <a:gd name="connsiteX6" fmla="*/ 294556 w 837106"/>
                <a:gd name="connsiteY6" fmla="*/ 0 h 93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106" h="936048">
                  <a:moveTo>
                    <a:pt x="294556" y="0"/>
                  </a:moveTo>
                  <a:lnTo>
                    <a:pt x="837106" y="0"/>
                  </a:lnTo>
                  <a:lnTo>
                    <a:pt x="837106" y="936048"/>
                  </a:lnTo>
                  <a:lnTo>
                    <a:pt x="294556" y="936048"/>
                  </a:lnTo>
                  <a:cubicBezTo>
                    <a:pt x="131877" y="936048"/>
                    <a:pt x="0" y="804171"/>
                    <a:pt x="0" y="641492"/>
                  </a:cubicBezTo>
                  <a:lnTo>
                    <a:pt x="0" y="294556"/>
                  </a:lnTo>
                  <a:cubicBezTo>
                    <a:pt x="0" y="131877"/>
                    <a:pt x="131877" y="0"/>
                    <a:pt x="294556" y="0"/>
                  </a:cubicBezTo>
                  <a:close/>
                </a:path>
              </a:pathLst>
            </a:custGeom>
            <a:solidFill>
              <a:srgbClr val="0386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0000" rtlCol="0" anchor="ctr">
              <a:noAutofit/>
            </a:bodyPr>
            <a:lstStyle/>
            <a:p>
              <a:pPr algn="ctr"/>
              <a:r>
                <a:rPr lang="de-DE" sz="3600" dirty="0">
                  <a:latin typeface="Rockwell" panose="02060603020205020403" pitchFamily="18" charset="0"/>
                </a:rPr>
                <a:t>C</a:t>
              </a:r>
            </a:p>
          </p:txBody>
        </p:sp>
      </p:grpSp>
    </p:spTree>
    <p:extLst>
      <p:ext uri="{BB962C8B-B14F-4D97-AF65-F5344CB8AC3E}">
        <p14:creationId xmlns:p14="http://schemas.microsoft.com/office/powerpoint/2010/main" val="4796321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0" name="Rechteck 9">
            <a:extLst>
              <a:ext uri="{FF2B5EF4-FFF2-40B4-BE49-F238E27FC236}">
                <a16:creationId xmlns:a16="http://schemas.microsoft.com/office/drawing/2014/main" id="{48C53311-9BC9-3851-B629-896C18317F2E}"/>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rechts 10">
            <a:hlinkClick r:id="rId11" action="ppaction://hlinksldjump"/>
            <a:extLst>
              <a:ext uri="{FF2B5EF4-FFF2-40B4-BE49-F238E27FC236}">
                <a16:creationId xmlns:a16="http://schemas.microsoft.com/office/drawing/2014/main" id="{D816FC2D-A399-465E-797B-65B8C2A37F80}"/>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5" name="Gruppieren 14">
            <a:extLst>
              <a:ext uri="{FF2B5EF4-FFF2-40B4-BE49-F238E27FC236}">
                <a16:creationId xmlns:a16="http://schemas.microsoft.com/office/drawing/2014/main" id="{8482611A-9B84-2F31-1A1D-5CB3F5599D03}"/>
              </a:ext>
            </a:extLst>
          </p:cNvPr>
          <p:cNvGrpSpPr/>
          <p:nvPr/>
        </p:nvGrpSpPr>
        <p:grpSpPr>
          <a:xfrm>
            <a:off x="2997938" y="2431961"/>
            <a:ext cx="2719999" cy="2656794"/>
            <a:chOff x="4962780" y="2709830"/>
            <a:chExt cx="2719999" cy="2656794"/>
          </a:xfrm>
        </p:grpSpPr>
        <p:pic>
          <p:nvPicPr>
            <p:cNvPr id="16" name="Grafik 15" descr="Ein Bild, das Quarz, Kristall, Transparenz, Mineral enthält.&#10;&#10;Automatisch generierte Beschreibung">
              <a:hlinkClick r:id="rId12" action="ppaction://hlinksldjump"/>
              <a:extLst>
                <a:ext uri="{FF2B5EF4-FFF2-40B4-BE49-F238E27FC236}">
                  <a16:creationId xmlns:a16="http://schemas.microsoft.com/office/drawing/2014/main" id="{121EF89B-92F3-09EB-38FD-08843A8EB8D7}"/>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4962780" y="3665409"/>
              <a:ext cx="2266439" cy="1701215"/>
            </a:xfrm>
            <a:prstGeom prst="rect">
              <a:avLst/>
            </a:prstGeom>
          </p:spPr>
        </p:pic>
        <p:pic>
          <p:nvPicPr>
            <p:cNvPr id="17" name="Grafik 16" descr="Ein Bild, das Werkzeug, Kunst, Design enthält.&#10;&#10;Automatisch generierte Beschreibung mit mittlerer Zuverlässigkeit">
              <a:extLst>
                <a:ext uri="{FF2B5EF4-FFF2-40B4-BE49-F238E27FC236}">
                  <a16:creationId xmlns:a16="http://schemas.microsoft.com/office/drawing/2014/main" id="{76458550-E5F1-E7C7-B460-9CC8FAFB844F}"/>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rot="19996377">
              <a:off x="6248210" y="2709830"/>
              <a:ext cx="1434569" cy="1385255"/>
            </a:xfrm>
            <a:prstGeom prst="rect">
              <a:avLst/>
            </a:prstGeom>
          </p:spPr>
        </p:pic>
      </p:grpSp>
      <p:pic>
        <p:nvPicPr>
          <p:cNvPr id="18" name="Grafik 17" descr="Ein Bild, das Kabel, Elektrische Leitungen, Elektronik, Im Haus enthält.&#10;&#10;Automatisch generierte Beschreibung">
            <a:hlinkClick r:id="rId17" action="ppaction://hlinksldjump"/>
            <a:extLst>
              <a:ext uri="{FF2B5EF4-FFF2-40B4-BE49-F238E27FC236}">
                <a16:creationId xmlns:a16="http://schemas.microsoft.com/office/drawing/2014/main" id="{E7FB75D8-9CFD-0522-0FDA-D52F2C05EDEA}"/>
              </a:ext>
            </a:extLst>
          </p:cNvPr>
          <p:cNvPicPr>
            <a:picLocks noChangeAspect="1"/>
          </p:cNvPicPr>
          <p:nvPr/>
        </p:nvPicPr>
        <p:blipFill>
          <a:blip r:embed="rId18">
            <a:extLst>
              <a:ext uri="{837473B0-CC2E-450A-ABE3-18F120FF3D39}">
                <a1611:picAttrSrcUrl xmlns:a1611="http://schemas.microsoft.com/office/drawing/2016/11/main" r:id="rId19"/>
              </a:ext>
            </a:extLst>
          </a:blip>
          <a:stretch>
            <a:fillRect/>
          </a:stretch>
        </p:blipFill>
        <p:spPr>
          <a:xfrm>
            <a:off x="6314939" y="3124587"/>
            <a:ext cx="2540000" cy="1905000"/>
          </a:xfrm>
          <a:prstGeom prst="rect">
            <a:avLst/>
          </a:prstGeom>
        </p:spPr>
      </p:pic>
      <p:pic>
        <p:nvPicPr>
          <p:cNvPr id="19" name="Grafik 18" descr="Ein Bild, das Flüssigkeit, Trinkgefäß, Geschirr, Wasser trinken enthält.&#10;&#10;Automatisch generierte Beschreibung">
            <a:hlinkClick r:id="rId20" action="ppaction://hlinksldjump"/>
            <a:extLst>
              <a:ext uri="{FF2B5EF4-FFF2-40B4-BE49-F238E27FC236}">
                <a16:creationId xmlns:a16="http://schemas.microsoft.com/office/drawing/2014/main" id="{8CCECD00-784A-3AF6-3E22-9645CF42E296}"/>
              </a:ext>
            </a:extLst>
          </p:cNvPr>
          <p:cNvPicPr>
            <a:picLocks noChangeAspect="1"/>
          </p:cNvPicPr>
          <p:nvPr/>
        </p:nvPicPr>
        <p:blipFill>
          <a:blip r:embed="rId21">
            <a:extLst>
              <a:ext uri="{837473B0-CC2E-450A-ABE3-18F120FF3D39}">
                <a1611:picAttrSrcUrl xmlns:a1611="http://schemas.microsoft.com/office/drawing/2016/11/main" r:id="rId22"/>
              </a:ext>
            </a:extLst>
          </a:blip>
          <a:stretch>
            <a:fillRect/>
          </a:stretch>
        </p:blipFill>
        <p:spPr>
          <a:xfrm>
            <a:off x="623738" y="2036809"/>
            <a:ext cx="1640071" cy="3111221"/>
          </a:xfrm>
          <a:prstGeom prst="rect">
            <a:avLst/>
          </a:prstGeom>
        </p:spPr>
      </p:pic>
      <p:sp>
        <p:nvSpPr>
          <p:cNvPr id="20" name="Textfeld 19">
            <a:extLst>
              <a:ext uri="{FF2B5EF4-FFF2-40B4-BE49-F238E27FC236}">
                <a16:creationId xmlns:a16="http://schemas.microsoft.com/office/drawing/2014/main" id="{7F1BD65E-C8F7-0537-495C-A8C431E00D10}"/>
              </a:ext>
            </a:extLst>
          </p:cNvPr>
          <p:cNvSpPr txBox="1"/>
          <p:nvPr/>
        </p:nvSpPr>
        <p:spPr>
          <a:xfrm>
            <a:off x="263470" y="1239864"/>
            <a:ext cx="11433229" cy="400110"/>
          </a:xfrm>
          <a:prstGeom prst="rect">
            <a:avLst/>
          </a:prstGeom>
          <a:noFill/>
        </p:spPr>
        <p:txBody>
          <a:bodyPr wrap="square" rtlCol="0">
            <a:spAutoFit/>
          </a:bodyPr>
          <a:lstStyle/>
          <a:p>
            <a:r>
              <a:rPr lang="de-DE" sz="2000" dirty="0"/>
              <a:t>Klicke auf das jeweilige Experiment, um eine mögliche Versuchsbeschreibung zu erhalten!</a:t>
            </a:r>
          </a:p>
        </p:txBody>
      </p:sp>
      <p:pic>
        <p:nvPicPr>
          <p:cNvPr id="22" name="Grafik 21" descr="Ein Bild, das Gelände, Puder, hölzern, Boden enthält.&#10;&#10;Automatisch generierte Beschreibung">
            <a:hlinkClick r:id="rId23" action="ppaction://hlinksldjump"/>
            <a:extLst>
              <a:ext uri="{FF2B5EF4-FFF2-40B4-BE49-F238E27FC236}">
                <a16:creationId xmlns:a16="http://schemas.microsoft.com/office/drawing/2014/main" id="{A495347A-EE0A-5506-AADF-6407366F1676}"/>
              </a:ext>
            </a:extLst>
          </p:cNvPr>
          <p:cNvPicPr>
            <a:picLocks noChangeAspect="1"/>
          </p:cNvPicPr>
          <p:nvPr/>
        </p:nvPicPr>
        <p:blipFill>
          <a:blip r:embed="rId24">
            <a:extLst>
              <a:ext uri="{837473B0-CC2E-450A-ABE3-18F120FF3D39}">
                <a1611:picAttrSrcUrl xmlns:a1611="http://schemas.microsoft.com/office/drawing/2016/11/main" r:id="rId25"/>
              </a:ext>
            </a:extLst>
          </a:blip>
          <a:stretch>
            <a:fillRect/>
          </a:stretch>
        </p:blipFill>
        <p:spPr>
          <a:xfrm>
            <a:off x="9334348" y="3198110"/>
            <a:ext cx="2636930" cy="1757953"/>
          </a:xfrm>
          <a:prstGeom prst="rect">
            <a:avLst/>
          </a:prstGeom>
        </p:spPr>
      </p:pic>
      <p:sp>
        <p:nvSpPr>
          <p:cNvPr id="23" name="Textfeld 22">
            <a:extLst>
              <a:ext uri="{FF2B5EF4-FFF2-40B4-BE49-F238E27FC236}">
                <a16:creationId xmlns:a16="http://schemas.microsoft.com/office/drawing/2014/main" id="{BCBBA3C2-DB4B-42DA-A6A7-F002E9191983}"/>
              </a:ext>
            </a:extLst>
          </p:cNvPr>
          <p:cNvSpPr txBox="1"/>
          <p:nvPr/>
        </p:nvSpPr>
        <p:spPr>
          <a:xfrm>
            <a:off x="623738" y="5288220"/>
            <a:ext cx="1685772" cy="461665"/>
          </a:xfrm>
          <a:prstGeom prst="rect">
            <a:avLst/>
          </a:prstGeom>
          <a:noFill/>
        </p:spPr>
        <p:txBody>
          <a:bodyPr wrap="square" rtlCol="0">
            <a:spAutoFit/>
          </a:bodyPr>
          <a:lstStyle/>
          <a:p>
            <a:r>
              <a:rPr lang="de-DE" sz="2400" dirty="0"/>
              <a:t>Löslichkeit</a:t>
            </a:r>
          </a:p>
        </p:txBody>
      </p:sp>
      <p:sp>
        <p:nvSpPr>
          <p:cNvPr id="24" name="Textfeld 23">
            <a:extLst>
              <a:ext uri="{FF2B5EF4-FFF2-40B4-BE49-F238E27FC236}">
                <a16:creationId xmlns:a16="http://schemas.microsoft.com/office/drawing/2014/main" id="{CD88B312-82C7-23F0-5FF6-AC367B500043}"/>
              </a:ext>
            </a:extLst>
          </p:cNvPr>
          <p:cNvSpPr txBox="1"/>
          <p:nvPr/>
        </p:nvSpPr>
        <p:spPr>
          <a:xfrm>
            <a:off x="2997937" y="5288219"/>
            <a:ext cx="2954867" cy="461665"/>
          </a:xfrm>
          <a:prstGeom prst="rect">
            <a:avLst/>
          </a:prstGeom>
          <a:noFill/>
        </p:spPr>
        <p:txBody>
          <a:bodyPr wrap="square" rtlCol="0">
            <a:spAutoFit/>
          </a:bodyPr>
          <a:lstStyle/>
          <a:p>
            <a:r>
              <a:rPr lang="de-DE" sz="2400" dirty="0"/>
              <a:t>Sprödigkeit/Härte</a:t>
            </a:r>
          </a:p>
        </p:txBody>
      </p:sp>
      <p:sp>
        <p:nvSpPr>
          <p:cNvPr id="25" name="Textfeld 24">
            <a:extLst>
              <a:ext uri="{FF2B5EF4-FFF2-40B4-BE49-F238E27FC236}">
                <a16:creationId xmlns:a16="http://schemas.microsoft.com/office/drawing/2014/main" id="{72E5821D-F093-4E07-78FD-7B2507AA67E8}"/>
              </a:ext>
            </a:extLst>
          </p:cNvPr>
          <p:cNvSpPr txBox="1"/>
          <p:nvPr/>
        </p:nvSpPr>
        <p:spPr>
          <a:xfrm>
            <a:off x="6314940" y="5259691"/>
            <a:ext cx="2540000" cy="461665"/>
          </a:xfrm>
          <a:prstGeom prst="rect">
            <a:avLst/>
          </a:prstGeom>
          <a:noFill/>
        </p:spPr>
        <p:txBody>
          <a:bodyPr wrap="square" rtlCol="0">
            <a:spAutoFit/>
          </a:bodyPr>
          <a:lstStyle/>
          <a:p>
            <a:r>
              <a:rPr lang="de-DE" sz="2400" dirty="0"/>
              <a:t>Leitfähigkeit</a:t>
            </a:r>
          </a:p>
        </p:txBody>
      </p:sp>
      <p:sp>
        <p:nvSpPr>
          <p:cNvPr id="26" name="Textfeld 25">
            <a:extLst>
              <a:ext uri="{FF2B5EF4-FFF2-40B4-BE49-F238E27FC236}">
                <a16:creationId xmlns:a16="http://schemas.microsoft.com/office/drawing/2014/main" id="{4E15E1B2-2EE0-4B69-CB2E-D08EE0B849C6}"/>
              </a:ext>
            </a:extLst>
          </p:cNvPr>
          <p:cNvSpPr txBox="1"/>
          <p:nvPr/>
        </p:nvSpPr>
        <p:spPr>
          <a:xfrm>
            <a:off x="9334348" y="5259691"/>
            <a:ext cx="2540000" cy="461665"/>
          </a:xfrm>
          <a:prstGeom prst="rect">
            <a:avLst/>
          </a:prstGeom>
          <a:noFill/>
        </p:spPr>
        <p:txBody>
          <a:bodyPr wrap="square" rtlCol="0">
            <a:spAutoFit/>
          </a:bodyPr>
          <a:lstStyle/>
          <a:p>
            <a:r>
              <a:rPr lang="de-DE" sz="2400" dirty="0"/>
              <a:t>Zucker vs. Salz</a:t>
            </a:r>
          </a:p>
        </p:txBody>
      </p:sp>
    </p:spTree>
    <p:extLst>
      <p:ext uri="{BB962C8B-B14F-4D97-AF65-F5344CB8AC3E}">
        <p14:creationId xmlns:p14="http://schemas.microsoft.com/office/powerpoint/2010/main" val="2188188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1"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B9B5F575-07D0-587C-A740-2496DD1C19A6}"/>
              </a:ext>
            </a:extLst>
          </p:cNvPr>
          <p:cNvSpPr txBox="1"/>
          <p:nvPr/>
        </p:nvSpPr>
        <p:spPr>
          <a:xfrm rot="5400000">
            <a:off x="8473444" y="3204774"/>
            <a:ext cx="5650255" cy="1443087"/>
          </a:xfrm>
          <a:prstGeom prst="rect">
            <a:avLst/>
          </a:prstGeom>
          <a:noFill/>
        </p:spPr>
        <p:txBody>
          <a:bodyPr wrap="square">
            <a:spAutoFit/>
          </a:bodyPr>
          <a:lstStyle/>
          <a:p>
            <a:pPr algn="l">
              <a:lnSpc>
                <a:spcPct val="150000"/>
              </a:lnSpc>
              <a:tabLst>
                <a:tab pos="2971800" algn="ctr"/>
                <a:tab pos="5943600" algn="r"/>
              </a:tabLst>
            </a:pP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„Löslichkeit von Stoffen in Wasser“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http://www.unterrichtsmaterialien-chemie.uni-goettingen.de/exp_neu.php?id=100</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Miriam Jarrar unter der Creative Commons Lizenz CC BY-NC-SA 3.0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Deed</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3"/>
              </a:rPr>
              <a:t>https://creativecommons.org/licenses/by-nc-sa/3.0/deed.de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veröffentlicht.</a:t>
            </a:r>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2401215" cy="369332"/>
          </a:xfrm>
          <a:prstGeom prst="rect">
            <a:avLst/>
          </a:prstGeom>
          <a:noFill/>
        </p:spPr>
        <p:txBody>
          <a:bodyPr wrap="square" rtlCol="0">
            <a:spAutoFit/>
          </a:bodyPr>
          <a:lstStyle/>
          <a:p>
            <a:r>
              <a:rPr lang="en-GB" dirty="0"/>
              <a:t>4 </a:t>
            </a:r>
            <a:r>
              <a:rPr lang="en-GB" dirty="0" err="1"/>
              <a:t>Bechergläser</a:t>
            </a:r>
            <a:r>
              <a:rPr lang="en-GB" dirty="0"/>
              <a:t> (100mL)</a:t>
            </a:r>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4325999"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610139" cy="369332"/>
          </a:xfrm>
          <a:prstGeom prst="rect">
            <a:avLst/>
          </a:prstGeom>
          <a:noFill/>
        </p:spPr>
        <p:txBody>
          <a:bodyPr wrap="square" rtlCol="0">
            <a:spAutoFit/>
          </a:bodyPr>
          <a:lstStyle/>
          <a:p>
            <a:r>
              <a:rPr lang="en-GB" dirty="0"/>
              <a:t>1 </a:t>
            </a:r>
            <a:r>
              <a:rPr lang="en-GB" dirty="0" err="1"/>
              <a:t>Spatel</a:t>
            </a:r>
            <a:r>
              <a:rPr lang="en-GB" dirty="0"/>
              <a:t>/</a:t>
            </a:r>
            <a:r>
              <a:rPr lang="en-GB" dirty="0" err="1"/>
              <a:t>Löffel</a:t>
            </a:r>
            <a:endParaRPr lang="en-GB" dirty="0"/>
          </a:p>
        </p:txBody>
      </p:sp>
      <p:sp>
        <p:nvSpPr>
          <p:cNvPr id="30" name="3">
            <a:extLst>
              <a:ext uri="{FF2B5EF4-FFF2-40B4-BE49-F238E27FC236}">
                <a16:creationId xmlns:a16="http://schemas.microsoft.com/office/drawing/2014/main" id="{3C433933-F69C-AFA6-953E-17749318F402}"/>
              </a:ext>
            </a:extLst>
          </p:cNvPr>
          <p:cNvSpPr/>
          <p:nvPr/>
        </p:nvSpPr>
        <p:spPr>
          <a:xfrm>
            <a:off x="4320495"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4836708" y="1834666"/>
            <a:ext cx="1610139" cy="369332"/>
          </a:xfrm>
          <a:prstGeom prst="rect">
            <a:avLst/>
          </a:prstGeom>
          <a:noFill/>
        </p:spPr>
        <p:txBody>
          <a:bodyPr wrap="square" rtlCol="0">
            <a:spAutoFit/>
          </a:bodyPr>
          <a:lstStyle/>
          <a:p>
            <a:r>
              <a:rPr lang="en-GB" dirty="0" err="1"/>
              <a:t>Dest</a:t>
            </a:r>
            <a:r>
              <a:rPr lang="en-GB" dirty="0"/>
              <a:t>. Wasser</a:t>
            </a:r>
          </a:p>
        </p:txBody>
      </p:sp>
      <p:sp>
        <p:nvSpPr>
          <p:cNvPr id="32" name="4">
            <a:extLst>
              <a:ext uri="{FF2B5EF4-FFF2-40B4-BE49-F238E27FC236}">
                <a16:creationId xmlns:a16="http://schemas.microsoft.com/office/drawing/2014/main" id="{B51505AF-AA66-C772-018A-D3632E270692}"/>
              </a:ext>
            </a:extLst>
          </p:cNvPr>
          <p:cNvSpPr/>
          <p:nvPr/>
        </p:nvSpPr>
        <p:spPr>
          <a:xfrm>
            <a:off x="4320495"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3" name="Textfeld 32">
            <a:extLst>
              <a:ext uri="{FF2B5EF4-FFF2-40B4-BE49-F238E27FC236}">
                <a16:creationId xmlns:a16="http://schemas.microsoft.com/office/drawing/2014/main" id="{10DF4DB0-B2AA-CBA7-4DA9-E5F2F1CCE711}"/>
              </a:ext>
            </a:extLst>
          </p:cNvPr>
          <p:cNvSpPr txBox="1"/>
          <p:nvPr/>
        </p:nvSpPr>
        <p:spPr>
          <a:xfrm>
            <a:off x="4836708" y="2333215"/>
            <a:ext cx="1610139" cy="369332"/>
          </a:xfrm>
          <a:prstGeom prst="rect">
            <a:avLst/>
          </a:prstGeom>
          <a:noFill/>
        </p:spPr>
        <p:txBody>
          <a:bodyPr wrap="square" rtlCol="0">
            <a:spAutoFit/>
          </a:bodyPr>
          <a:lstStyle/>
          <a:p>
            <a:r>
              <a:rPr lang="en-GB" dirty="0" err="1"/>
              <a:t>Salz</a:t>
            </a:r>
            <a:endParaRPr lang="en-GB" dirty="0"/>
          </a:p>
        </p:txBody>
      </p:sp>
      <p:sp>
        <p:nvSpPr>
          <p:cNvPr id="34" name="5">
            <a:extLst>
              <a:ext uri="{FF2B5EF4-FFF2-40B4-BE49-F238E27FC236}">
                <a16:creationId xmlns:a16="http://schemas.microsoft.com/office/drawing/2014/main" id="{B6B3AC5D-3E47-B937-0E80-159A8B26F253}"/>
              </a:ext>
            </a:extLst>
          </p:cNvPr>
          <p:cNvSpPr/>
          <p:nvPr/>
        </p:nvSpPr>
        <p:spPr>
          <a:xfrm>
            <a:off x="6345376"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6861589" y="1834666"/>
            <a:ext cx="1610139" cy="369332"/>
          </a:xfrm>
          <a:prstGeom prst="rect">
            <a:avLst/>
          </a:prstGeom>
          <a:noFill/>
        </p:spPr>
        <p:txBody>
          <a:bodyPr wrap="square" rtlCol="0">
            <a:spAutoFit/>
          </a:bodyPr>
          <a:lstStyle/>
          <a:p>
            <a:r>
              <a:rPr lang="en-GB" dirty="0"/>
              <a:t>Zucker</a:t>
            </a:r>
          </a:p>
        </p:txBody>
      </p:sp>
      <p:sp>
        <p:nvSpPr>
          <p:cNvPr id="36" name="6">
            <a:extLst>
              <a:ext uri="{FF2B5EF4-FFF2-40B4-BE49-F238E27FC236}">
                <a16:creationId xmlns:a16="http://schemas.microsoft.com/office/drawing/2014/main" id="{BE85AA2B-695F-2C3E-A7B5-9918777A5859}"/>
              </a:ext>
            </a:extLst>
          </p:cNvPr>
          <p:cNvSpPr/>
          <p:nvPr/>
        </p:nvSpPr>
        <p:spPr>
          <a:xfrm>
            <a:off x="6345376" y="2415106"/>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7" name="Textfeld 36">
            <a:extLst>
              <a:ext uri="{FF2B5EF4-FFF2-40B4-BE49-F238E27FC236}">
                <a16:creationId xmlns:a16="http://schemas.microsoft.com/office/drawing/2014/main" id="{FCCB5693-F66E-9C99-3422-C49A2C706151}"/>
              </a:ext>
            </a:extLst>
          </p:cNvPr>
          <p:cNvSpPr txBox="1"/>
          <p:nvPr/>
        </p:nvSpPr>
        <p:spPr>
          <a:xfrm>
            <a:off x="6861589" y="2333215"/>
            <a:ext cx="1610139" cy="369332"/>
          </a:xfrm>
          <a:prstGeom prst="rect">
            <a:avLst/>
          </a:prstGeom>
          <a:noFill/>
        </p:spPr>
        <p:txBody>
          <a:bodyPr wrap="square" rtlCol="0">
            <a:spAutoFit/>
          </a:bodyPr>
          <a:lstStyle/>
          <a:p>
            <a:r>
              <a:rPr lang="en-GB" dirty="0"/>
              <a:t>Sand</a:t>
            </a:r>
          </a:p>
        </p:txBody>
      </p:sp>
      <p:sp>
        <p:nvSpPr>
          <p:cNvPr id="64" name="H6">
            <a:extLst>
              <a:ext uri="{FF2B5EF4-FFF2-40B4-BE49-F238E27FC236}">
                <a16:creationId xmlns:a16="http://schemas.microsoft.com/office/drawing/2014/main" id="{1382DBC9-ADEC-2A20-D10C-F3DB9A156454}"/>
              </a:ext>
            </a:extLst>
          </p:cNvPr>
          <p:cNvSpPr>
            <a:spLocks/>
          </p:cNvSpPr>
          <p:nvPr/>
        </p:nvSpPr>
        <p:spPr>
          <a:xfrm>
            <a:off x="6369327" y="236456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H4">
            <a:extLst>
              <a:ext uri="{FF2B5EF4-FFF2-40B4-BE49-F238E27FC236}">
                <a16:creationId xmlns:a16="http://schemas.microsoft.com/office/drawing/2014/main" id="{75C8F794-4535-4022-C77D-31B22913C768}"/>
              </a:ext>
            </a:extLst>
          </p:cNvPr>
          <p:cNvSpPr>
            <a:spLocks/>
          </p:cNvSpPr>
          <p:nvPr/>
        </p:nvSpPr>
        <p:spPr>
          <a:xfrm>
            <a:off x="4343301" y="2363799"/>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434330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6369327" y="186402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2967977"/>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3541910"/>
            <a:ext cx="7831185" cy="923330"/>
          </a:xfrm>
          <a:prstGeom prst="rect">
            <a:avLst/>
          </a:prstGeom>
          <a:noFill/>
        </p:spPr>
        <p:txBody>
          <a:bodyPr wrap="square" rtlCol="0">
            <a:spAutoFit/>
          </a:bodyPr>
          <a:lstStyle/>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1. Feststoffe einzeln auf Uhrgläsern vergleichen </a:t>
            </a:r>
          </a:p>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2. Bechergläser bis zur Hälfte mit lauwarmem Wasser füllen</a:t>
            </a:r>
          </a:p>
          <a:p>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3. Chemikalien zugeben </a:t>
            </a:r>
          </a:p>
        </p:txBody>
      </p:sp>
      <p:graphicFrame>
        <p:nvGraphicFramePr>
          <p:cNvPr id="79" name="Tabelle 78">
            <a:extLst>
              <a:ext uri="{FF2B5EF4-FFF2-40B4-BE49-F238E27FC236}">
                <a16:creationId xmlns:a16="http://schemas.microsoft.com/office/drawing/2014/main" id="{AD163C13-5F34-9ABB-8E92-1C2AF462251E}"/>
              </a:ext>
            </a:extLst>
          </p:cNvPr>
          <p:cNvGraphicFramePr>
            <a:graphicFrameLocks noGrp="1"/>
          </p:cNvGraphicFramePr>
          <p:nvPr>
            <p:extLst>
              <p:ext uri="{D42A27DB-BD31-4B8C-83A1-F6EECF244321}">
                <p14:modId xmlns:p14="http://schemas.microsoft.com/office/powerpoint/2010/main" val="1369393147"/>
              </p:ext>
            </p:extLst>
          </p:nvPr>
        </p:nvGraphicFramePr>
        <p:xfrm>
          <a:off x="845679" y="4569592"/>
          <a:ext cx="8128000" cy="74168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4291877862"/>
                    </a:ext>
                  </a:extLst>
                </a:gridCol>
                <a:gridCol w="1625600">
                  <a:extLst>
                    <a:ext uri="{9D8B030D-6E8A-4147-A177-3AD203B41FA5}">
                      <a16:colId xmlns:a16="http://schemas.microsoft.com/office/drawing/2014/main" val="1820304150"/>
                    </a:ext>
                  </a:extLst>
                </a:gridCol>
                <a:gridCol w="1625600">
                  <a:extLst>
                    <a:ext uri="{9D8B030D-6E8A-4147-A177-3AD203B41FA5}">
                      <a16:colId xmlns:a16="http://schemas.microsoft.com/office/drawing/2014/main" val="1249405836"/>
                    </a:ext>
                  </a:extLst>
                </a:gridCol>
                <a:gridCol w="1625600">
                  <a:extLst>
                    <a:ext uri="{9D8B030D-6E8A-4147-A177-3AD203B41FA5}">
                      <a16:colId xmlns:a16="http://schemas.microsoft.com/office/drawing/2014/main" val="1353505495"/>
                    </a:ext>
                  </a:extLst>
                </a:gridCol>
                <a:gridCol w="1625600">
                  <a:extLst>
                    <a:ext uri="{9D8B030D-6E8A-4147-A177-3AD203B41FA5}">
                      <a16:colId xmlns:a16="http://schemas.microsoft.com/office/drawing/2014/main" val="1959580709"/>
                    </a:ext>
                  </a:extLst>
                </a:gridCol>
              </a:tblGrid>
              <a:tr h="370840">
                <a:tc>
                  <a:txBody>
                    <a:bodyPr/>
                    <a:lstStyle/>
                    <a:p>
                      <a:r>
                        <a:rPr lang="en-GB" dirty="0" err="1"/>
                        <a:t>Becherglas</a:t>
                      </a:r>
                      <a:endParaRPr lang="en-GB" dirty="0"/>
                    </a:p>
                  </a:txBody>
                  <a:tcPr>
                    <a:solidFill>
                      <a:srgbClr val="4CE5B5"/>
                    </a:solidFill>
                  </a:tcPr>
                </a:tc>
                <a:tc>
                  <a:txBody>
                    <a:bodyPr/>
                    <a:lstStyle/>
                    <a:p>
                      <a:pPr algn="ctr"/>
                      <a:r>
                        <a:rPr lang="en-GB" dirty="0"/>
                        <a:t>1</a:t>
                      </a:r>
                    </a:p>
                  </a:txBody>
                  <a:tcPr>
                    <a:solidFill>
                      <a:srgbClr val="4CE5B5"/>
                    </a:solidFill>
                  </a:tcPr>
                </a:tc>
                <a:tc>
                  <a:txBody>
                    <a:bodyPr/>
                    <a:lstStyle/>
                    <a:p>
                      <a:pPr algn="ctr"/>
                      <a:r>
                        <a:rPr lang="en-GB" dirty="0"/>
                        <a:t>2</a:t>
                      </a:r>
                    </a:p>
                  </a:txBody>
                  <a:tcPr>
                    <a:solidFill>
                      <a:srgbClr val="4CE5B5"/>
                    </a:solidFill>
                  </a:tcPr>
                </a:tc>
                <a:tc>
                  <a:txBody>
                    <a:bodyPr/>
                    <a:lstStyle/>
                    <a:p>
                      <a:pPr algn="ctr"/>
                      <a:r>
                        <a:rPr lang="en-GB" dirty="0"/>
                        <a:t>3</a:t>
                      </a:r>
                    </a:p>
                  </a:txBody>
                  <a:tcPr>
                    <a:solidFill>
                      <a:srgbClr val="4CE5B5"/>
                    </a:solidFill>
                  </a:tcPr>
                </a:tc>
                <a:tc>
                  <a:txBody>
                    <a:bodyPr/>
                    <a:lstStyle/>
                    <a:p>
                      <a:pPr algn="ctr"/>
                      <a:r>
                        <a:rPr lang="en-GB" dirty="0"/>
                        <a:t>4</a:t>
                      </a:r>
                    </a:p>
                  </a:txBody>
                  <a:tcPr>
                    <a:solidFill>
                      <a:srgbClr val="4CE5B5"/>
                    </a:solidFill>
                  </a:tcPr>
                </a:tc>
                <a:extLst>
                  <a:ext uri="{0D108BD9-81ED-4DB2-BD59-A6C34878D82A}">
                    <a16:rowId xmlns:a16="http://schemas.microsoft.com/office/drawing/2014/main" val="223022688"/>
                  </a:ext>
                </a:extLst>
              </a:tr>
              <a:tr h="370840">
                <a:tc>
                  <a:txBody>
                    <a:bodyPr/>
                    <a:lstStyle/>
                    <a:p>
                      <a:r>
                        <a:rPr lang="en-GB" dirty="0" err="1"/>
                        <a:t>Zugabe</a:t>
                      </a:r>
                      <a:endParaRPr lang="en-GB" dirty="0"/>
                    </a:p>
                  </a:txBody>
                  <a:tcPr>
                    <a:solidFill>
                      <a:srgbClr val="4CE5B5">
                        <a:alpha val="30000"/>
                      </a:srgbClr>
                    </a:solidFill>
                  </a:tcPr>
                </a:tc>
                <a:tc>
                  <a:txBody>
                    <a:bodyPr/>
                    <a:lstStyle/>
                    <a:p>
                      <a:r>
                        <a:rPr lang="en-GB" dirty="0"/>
                        <a:t>1TL </a:t>
                      </a:r>
                      <a:r>
                        <a:rPr lang="en-GB" dirty="0" err="1"/>
                        <a:t>Salz</a:t>
                      </a:r>
                      <a:endParaRPr lang="en-GB" dirty="0"/>
                    </a:p>
                  </a:txBody>
                  <a:tcPr>
                    <a:solidFill>
                      <a:srgbClr val="4CE5B5">
                        <a:alpha val="30000"/>
                      </a:srgbClr>
                    </a:solidFill>
                  </a:tcPr>
                </a:tc>
                <a:tc>
                  <a:txBody>
                    <a:bodyPr/>
                    <a:lstStyle/>
                    <a:p>
                      <a:r>
                        <a:rPr lang="en-GB" dirty="0"/>
                        <a:t>1TL Zucker</a:t>
                      </a:r>
                    </a:p>
                  </a:txBody>
                  <a:tcPr>
                    <a:solidFill>
                      <a:srgbClr val="4CE5B5">
                        <a:alpha val="30000"/>
                      </a:srgbClr>
                    </a:solidFill>
                  </a:tcPr>
                </a:tc>
                <a:tc>
                  <a:txBody>
                    <a:bodyPr/>
                    <a:lstStyle/>
                    <a:p>
                      <a:r>
                        <a:rPr lang="en-GB" dirty="0" err="1"/>
                        <a:t>Etwas</a:t>
                      </a:r>
                      <a:r>
                        <a:rPr lang="en-GB" dirty="0"/>
                        <a:t> Sand</a:t>
                      </a:r>
                    </a:p>
                  </a:txBody>
                  <a:tcPr>
                    <a:solidFill>
                      <a:srgbClr val="4CE5B5">
                        <a:alpha val="30000"/>
                      </a:srgbClr>
                    </a:solidFill>
                  </a:tcPr>
                </a:tc>
                <a:tc>
                  <a:txBody>
                    <a:bodyPr/>
                    <a:lstStyle/>
                    <a:p>
                      <a:r>
                        <a:rPr lang="en-GB" dirty="0" err="1"/>
                        <a:t>Speiseöl</a:t>
                      </a:r>
                      <a:endParaRPr lang="en-GB" dirty="0"/>
                    </a:p>
                  </a:txBody>
                  <a:tcPr>
                    <a:solidFill>
                      <a:srgbClr val="4CE5B5">
                        <a:alpha val="30000"/>
                      </a:srgbClr>
                    </a:solidFill>
                  </a:tcPr>
                </a:tc>
                <a:extLst>
                  <a:ext uri="{0D108BD9-81ED-4DB2-BD59-A6C34878D82A}">
                    <a16:rowId xmlns:a16="http://schemas.microsoft.com/office/drawing/2014/main" val="3983451877"/>
                  </a:ext>
                </a:extLst>
              </a:tr>
            </a:tbl>
          </a:graphicData>
        </a:graphic>
      </p:graphicFrame>
      <p:sp>
        <p:nvSpPr>
          <p:cNvPr id="80" name="5">
            <a:extLst>
              <a:ext uri="{FF2B5EF4-FFF2-40B4-BE49-F238E27FC236}">
                <a16:creationId xmlns:a16="http://schemas.microsoft.com/office/drawing/2014/main" id="{59935FB2-963F-38A6-29CF-7F461D9B7158}"/>
              </a:ext>
            </a:extLst>
          </p:cNvPr>
          <p:cNvSpPr/>
          <p:nvPr/>
        </p:nvSpPr>
        <p:spPr>
          <a:xfrm>
            <a:off x="7955515" y="1906107"/>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81" name="Textfeld 80">
            <a:extLst>
              <a:ext uri="{FF2B5EF4-FFF2-40B4-BE49-F238E27FC236}">
                <a16:creationId xmlns:a16="http://schemas.microsoft.com/office/drawing/2014/main" id="{685CF09E-2C33-D2A5-01F8-C97A02C53801}"/>
              </a:ext>
            </a:extLst>
          </p:cNvPr>
          <p:cNvSpPr txBox="1"/>
          <p:nvPr/>
        </p:nvSpPr>
        <p:spPr>
          <a:xfrm>
            <a:off x="8471728" y="1829441"/>
            <a:ext cx="1610139" cy="369332"/>
          </a:xfrm>
          <a:prstGeom prst="rect">
            <a:avLst/>
          </a:prstGeom>
          <a:noFill/>
        </p:spPr>
        <p:txBody>
          <a:bodyPr wrap="square" rtlCol="0">
            <a:spAutoFit/>
          </a:bodyPr>
          <a:lstStyle/>
          <a:p>
            <a:r>
              <a:rPr lang="en-GB" dirty="0" err="1"/>
              <a:t>Speiseöl</a:t>
            </a:r>
            <a:endParaRPr lang="en-GB" dirty="0"/>
          </a:p>
        </p:txBody>
      </p:sp>
      <p:sp>
        <p:nvSpPr>
          <p:cNvPr id="85" name="H5">
            <a:extLst>
              <a:ext uri="{FF2B5EF4-FFF2-40B4-BE49-F238E27FC236}">
                <a16:creationId xmlns:a16="http://schemas.microsoft.com/office/drawing/2014/main" id="{B6A85292-EF28-E6C2-5C9A-19099DD726D2}"/>
              </a:ext>
            </a:extLst>
          </p:cNvPr>
          <p:cNvSpPr>
            <a:spLocks/>
          </p:cNvSpPr>
          <p:nvPr/>
        </p:nvSpPr>
        <p:spPr>
          <a:xfrm>
            <a:off x="7979466" y="185879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Textfeld 85">
            <a:extLst>
              <a:ext uri="{FF2B5EF4-FFF2-40B4-BE49-F238E27FC236}">
                <a16:creationId xmlns:a16="http://schemas.microsoft.com/office/drawing/2014/main" id="{67A3DD3F-A5DF-B93F-B063-8241B615EEA4}"/>
              </a:ext>
            </a:extLst>
          </p:cNvPr>
          <p:cNvSpPr txBox="1"/>
          <p:nvPr/>
        </p:nvSpPr>
        <p:spPr>
          <a:xfrm>
            <a:off x="845678" y="5375127"/>
            <a:ext cx="7831185" cy="369332"/>
          </a:xfrm>
          <a:prstGeom prst="rect">
            <a:avLst/>
          </a:prstGeom>
          <a:noFill/>
        </p:spPr>
        <p:txBody>
          <a:bodyPr wrap="square" rtlCol="0">
            <a:spAutoFit/>
          </a:bodyPr>
          <a:lstStyle/>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4.  Ordentlich umrühren</a:t>
            </a:r>
            <a:endPar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87" name="Button">
            <a:extLst>
              <a:ext uri="{FF2B5EF4-FFF2-40B4-BE49-F238E27FC236}">
                <a16:creationId xmlns:a16="http://schemas.microsoft.com/office/drawing/2014/main" id="{79C199C4-9202-1ABD-82DB-3F8BA5FB9EE7}"/>
              </a:ext>
            </a:extLst>
          </p:cNvPr>
          <p:cNvSpPr/>
          <p:nvPr/>
        </p:nvSpPr>
        <p:spPr>
          <a:xfrm>
            <a:off x="6940804" y="3083461"/>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88" name="Textfeld 87">
            <a:extLst>
              <a:ext uri="{FF2B5EF4-FFF2-40B4-BE49-F238E27FC236}">
                <a16:creationId xmlns:a16="http://schemas.microsoft.com/office/drawing/2014/main" id="{8747C174-B7ED-B73E-4310-2C42F54B6FB6}"/>
              </a:ext>
            </a:extLst>
          </p:cNvPr>
          <p:cNvSpPr txBox="1"/>
          <p:nvPr/>
        </p:nvSpPr>
        <p:spPr>
          <a:xfrm>
            <a:off x="1361892" y="5999140"/>
            <a:ext cx="8650325" cy="830997"/>
          </a:xfrm>
          <a:prstGeom prst="rect">
            <a:avLst/>
          </a:prstGeom>
          <a:noFill/>
        </p:spPr>
        <p:txBody>
          <a:bodyPr wrap="square" rtlCol="0">
            <a:spAutoFit/>
          </a:bodyPr>
          <a:lstStyle/>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Literatur:	 </a:t>
            </a:r>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4"/>
              </a:rPr>
              <a:t>http://www.haus-der-kleinen-forscher.de/de/forschen/praxisideen-experimente/wasser/experiment-detail/experiment/zeige/detail/wasser-als-loesungsmittel/</a:t>
            </a:r>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(Zuletzt abgerufen am 30.09.2012 um 22:41)</a:t>
            </a:r>
          </a:p>
        </p:txBody>
      </p:sp>
    </p:spTree>
    <p:extLst>
      <p:ext uri="{BB962C8B-B14F-4D97-AF65-F5344CB8AC3E}">
        <p14:creationId xmlns:p14="http://schemas.microsoft.com/office/powerpoint/2010/main" val="812462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68"/>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34"/>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47" restart="whenNotActive" fill="hold" evtFilter="cancelBubble" nodeType="interactiveSeq">
                <p:stCondLst>
                  <p:cond evt="onClick" delay="0">
                    <p:tgtEl>
                      <p:spTgt spid="72"/>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52" restart="whenNotActive" fill="hold" evtFilter="cancelBubble" nodeType="interactiveSeq">
                <p:stCondLst>
                  <p:cond evt="onClick" delay="0">
                    <p:tgtEl>
                      <p:spTgt spid="36"/>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4"/>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57" restart="whenNotActive" fill="hold" evtFilter="cancelBubble" nodeType="interactiveSeq">
                <p:stCondLst>
                  <p:cond evt="onClick" delay="0">
                    <p:tgtEl>
                      <p:spTgt spid="64"/>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1" nodeType="clickEffect">
                                  <p:stCondLst>
                                    <p:cond delay="0"/>
                                  </p:stCondLst>
                                  <p:childTnLst>
                                    <p:set>
                                      <p:cBhvr>
                                        <p:cTn id="6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62" restart="whenNotActive" fill="hold" evtFilter="cancelBubble" nodeType="interactiveSeq">
                <p:stCondLst>
                  <p:cond evt="onClick" delay="0">
                    <p:tgtEl>
                      <p:spTgt spid="80"/>
                    </p:tgtEl>
                  </p:cond>
                </p:stCondLst>
                <p:endSync evt="end" delay="0">
                  <p:rtn val="all"/>
                </p:endSync>
                <p:childTnLst>
                  <p:par>
                    <p:cTn id="63" fill="hold">
                      <p:stCondLst>
                        <p:cond delay="0"/>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67" restart="whenNotActive" fill="hold" evtFilter="cancelBubble" nodeType="interactiveSeq">
                <p:stCondLst>
                  <p:cond evt="onClick" delay="0">
                    <p:tgtEl>
                      <p:spTgt spid="85"/>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grpId="1" nodeType="clickEffect">
                                  <p:stCondLst>
                                    <p:cond delay="0"/>
                                  </p:stCondLst>
                                  <p:childTnLst>
                                    <p:set>
                                      <p:cBhvr>
                                        <p:cTn id="71"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72" restart="whenNotActive" fill="hold" evtFilter="cancelBubble" nodeType="interactiveSeq">
                <p:stCondLst>
                  <p:cond evt="onClick" delay="0">
                    <p:tgtEl>
                      <p:spTgt spid="87"/>
                    </p:tgtEl>
                  </p:cond>
                </p:stCondLst>
                <p:endSync evt="end" delay="0">
                  <p:rtn val="all"/>
                </p:endSync>
                <p:childTnLst>
                  <p:par>
                    <p:cTn id="73" fill="hold">
                      <p:stCondLst>
                        <p:cond delay="0"/>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78">
                                            <p:txEl>
                                              <p:pRg st="0" end="0"/>
                                            </p:txEl>
                                          </p:spTgt>
                                        </p:tgtEl>
                                        <p:attrNameLst>
                                          <p:attrName>style.visibility</p:attrName>
                                        </p:attrNameLst>
                                      </p:cBhvr>
                                      <p:to>
                                        <p:strVal val="visible"/>
                                      </p:to>
                                    </p:set>
                                    <p:animEffect transition="in" filter="fade">
                                      <p:cBhvr>
                                        <p:cTn id="77" dur="500"/>
                                        <p:tgtEl>
                                          <p:spTgt spid="78">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78">
                                            <p:txEl>
                                              <p:pRg st="1" end="1"/>
                                            </p:txEl>
                                          </p:spTgt>
                                        </p:tgtEl>
                                        <p:attrNameLst>
                                          <p:attrName>style.visibility</p:attrName>
                                        </p:attrNameLst>
                                      </p:cBhvr>
                                      <p:to>
                                        <p:strVal val="visible"/>
                                      </p:to>
                                    </p:set>
                                    <p:animEffect transition="in" filter="fade">
                                      <p:cBhvr>
                                        <p:cTn id="82" dur="500"/>
                                        <p:tgtEl>
                                          <p:spTgt spid="78">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8">
                                            <p:txEl>
                                              <p:pRg st="2" end="2"/>
                                            </p:txEl>
                                          </p:spTgt>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79"/>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childTnLst>
        </p:cTn>
      </p:par>
    </p:tnLst>
    <p:bldLst>
      <p:bldP spid="64" grpId="0" animBg="1"/>
      <p:bldP spid="64" grpId="1" animBg="1"/>
      <p:bldP spid="68" grpId="0" animBg="1"/>
      <p:bldP spid="68" grpId="1" animBg="1"/>
      <p:bldP spid="70" grpId="0" animBg="1"/>
      <p:bldP spid="70" grpId="1" animBg="1"/>
      <p:bldP spid="72" grpId="0" animBg="1"/>
      <p:bldP spid="72" grpId="1" animBg="1"/>
      <p:bldP spid="74" grpId="0" animBg="1"/>
      <p:bldP spid="74" grpId="1" animBg="1"/>
      <p:bldP spid="76" grpId="0" animBg="1"/>
      <p:bldP spid="76" grpId="1" animBg="1"/>
      <p:bldP spid="85" grpId="0" animBg="1"/>
      <p:bldP spid="85" grpId="1" animBg="1"/>
      <p:bldP spid="8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1"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1610139" cy="338554"/>
          </a:xfrm>
          <a:prstGeom prst="rect">
            <a:avLst/>
          </a:prstGeom>
          <a:noFill/>
        </p:spPr>
        <p:txBody>
          <a:bodyPr wrap="square" rtlCol="0">
            <a:spAutoFit/>
          </a:bodyPr>
          <a:lstStyle/>
          <a:p>
            <a:r>
              <a:rPr lang="en-GB" sz="1600" dirty="0" err="1"/>
              <a:t>Stativ</a:t>
            </a:r>
            <a:endParaRPr lang="en-GB" sz="1600" dirty="0"/>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8283239"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159807" cy="338554"/>
          </a:xfrm>
          <a:prstGeom prst="rect">
            <a:avLst/>
          </a:prstGeom>
          <a:noFill/>
        </p:spPr>
        <p:txBody>
          <a:bodyPr wrap="square" rtlCol="0">
            <a:spAutoFit/>
          </a:bodyPr>
          <a:lstStyle/>
          <a:p>
            <a:r>
              <a:rPr lang="en-GB" sz="1600" dirty="0" err="1"/>
              <a:t>Klemmen</a:t>
            </a:r>
            <a:endParaRPr lang="en-GB" sz="1600" dirty="0"/>
          </a:p>
        </p:txBody>
      </p:sp>
      <p:sp>
        <p:nvSpPr>
          <p:cNvPr id="30" name="3">
            <a:extLst>
              <a:ext uri="{FF2B5EF4-FFF2-40B4-BE49-F238E27FC236}">
                <a16:creationId xmlns:a16="http://schemas.microsoft.com/office/drawing/2014/main" id="{3C433933-F69C-AFA6-953E-17749318F402}"/>
              </a:ext>
            </a:extLst>
          </p:cNvPr>
          <p:cNvSpPr/>
          <p:nvPr/>
        </p:nvSpPr>
        <p:spPr>
          <a:xfrm>
            <a:off x="2905304" y="191036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3421518" y="1833695"/>
            <a:ext cx="904482" cy="338554"/>
          </a:xfrm>
          <a:prstGeom prst="rect">
            <a:avLst/>
          </a:prstGeom>
          <a:noFill/>
        </p:spPr>
        <p:txBody>
          <a:bodyPr wrap="square" rtlCol="0">
            <a:spAutoFit/>
          </a:bodyPr>
          <a:lstStyle/>
          <a:p>
            <a:r>
              <a:rPr lang="en-GB" sz="1600" dirty="0"/>
              <a:t>Brenner</a:t>
            </a:r>
          </a:p>
        </p:txBody>
      </p:sp>
      <p:sp>
        <p:nvSpPr>
          <p:cNvPr id="32" name="4">
            <a:extLst>
              <a:ext uri="{FF2B5EF4-FFF2-40B4-BE49-F238E27FC236}">
                <a16:creationId xmlns:a16="http://schemas.microsoft.com/office/drawing/2014/main" id="{B51505AF-AA66-C772-018A-D3632E270692}"/>
              </a:ext>
            </a:extLst>
          </p:cNvPr>
          <p:cNvSpPr/>
          <p:nvPr/>
        </p:nvSpPr>
        <p:spPr>
          <a:xfrm>
            <a:off x="2905304" y="2408910"/>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3" name="Textfeld 32">
            <a:extLst>
              <a:ext uri="{FF2B5EF4-FFF2-40B4-BE49-F238E27FC236}">
                <a16:creationId xmlns:a16="http://schemas.microsoft.com/office/drawing/2014/main" id="{10DF4DB0-B2AA-CBA7-4DA9-E5F2F1CCE711}"/>
              </a:ext>
            </a:extLst>
          </p:cNvPr>
          <p:cNvSpPr txBox="1"/>
          <p:nvPr/>
        </p:nvSpPr>
        <p:spPr>
          <a:xfrm>
            <a:off x="3421517" y="2332244"/>
            <a:ext cx="1362385" cy="338554"/>
          </a:xfrm>
          <a:prstGeom prst="rect">
            <a:avLst/>
          </a:prstGeom>
          <a:noFill/>
        </p:spPr>
        <p:txBody>
          <a:bodyPr wrap="square" rtlCol="0">
            <a:spAutoFit/>
          </a:bodyPr>
          <a:lstStyle/>
          <a:p>
            <a:r>
              <a:rPr lang="en-GB" sz="1600" dirty="0"/>
              <a:t>Amperemeter</a:t>
            </a:r>
          </a:p>
        </p:txBody>
      </p:sp>
      <p:sp>
        <p:nvSpPr>
          <p:cNvPr id="34" name="5">
            <a:extLst>
              <a:ext uri="{FF2B5EF4-FFF2-40B4-BE49-F238E27FC236}">
                <a16:creationId xmlns:a16="http://schemas.microsoft.com/office/drawing/2014/main" id="{B6B3AC5D-3E47-B937-0E80-159A8B26F253}"/>
              </a:ext>
            </a:extLst>
          </p:cNvPr>
          <p:cNvSpPr/>
          <p:nvPr/>
        </p:nvSpPr>
        <p:spPr>
          <a:xfrm>
            <a:off x="2905304" y="2852046"/>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3421517" y="2775380"/>
            <a:ext cx="1262909" cy="338554"/>
          </a:xfrm>
          <a:prstGeom prst="rect">
            <a:avLst/>
          </a:prstGeom>
          <a:noFill/>
        </p:spPr>
        <p:txBody>
          <a:bodyPr wrap="square" rtlCol="0">
            <a:spAutoFit/>
          </a:bodyPr>
          <a:lstStyle/>
          <a:p>
            <a:r>
              <a:rPr lang="en-GB" sz="1600" dirty="0" err="1"/>
              <a:t>Netzgerät</a:t>
            </a:r>
            <a:endParaRPr lang="en-GB" sz="1600" dirty="0"/>
          </a:p>
        </p:txBody>
      </p:sp>
      <p:sp>
        <p:nvSpPr>
          <p:cNvPr id="68" name="H4">
            <a:extLst>
              <a:ext uri="{FF2B5EF4-FFF2-40B4-BE49-F238E27FC236}">
                <a16:creationId xmlns:a16="http://schemas.microsoft.com/office/drawing/2014/main" id="{75C8F794-4535-4022-C77D-31B22913C768}"/>
              </a:ext>
            </a:extLst>
          </p:cNvPr>
          <p:cNvSpPr>
            <a:spLocks/>
          </p:cNvSpPr>
          <p:nvPr/>
        </p:nvSpPr>
        <p:spPr>
          <a:xfrm>
            <a:off x="2928110" y="2362828"/>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2928110" y="1859141"/>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2929255" y="2804734"/>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3382595"/>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3956528"/>
            <a:ext cx="6490979" cy="1815882"/>
          </a:xfrm>
          <a:prstGeom prst="rect">
            <a:avLst/>
          </a:prstGeom>
          <a:noFill/>
        </p:spPr>
        <p:txBody>
          <a:bodyPr wrap="square" rtlCol="0">
            <a:spAutoFit/>
          </a:bodyPr>
          <a:lstStyle/>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1. Graphitelektroden kit Klemmen und Stativ über Becherglas platzieren</a:t>
            </a:r>
          </a:p>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2. Elektroden mit Gleichspannungspolen an Netzgerät verbinden</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3. Amperemeter und Flügelmotor in Serie schalten (siehe Abbildung)</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4. </a:t>
            </a:r>
            <a:r>
              <a:rPr lang="de-DE" sz="1600" dirty="0" err="1">
                <a:solidFill>
                  <a:srgbClr val="1D1B11"/>
                </a:solidFill>
                <a:latin typeface="Cambria" panose="02040503050406030204" pitchFamily="18" charset="0"/>
                <a:ea typeface="Calibri" panose="020F0502020204030204" pitchFamily="34" charset="0"/>
                <a:cs typeface="Times New Roman" panose="02020603050405020304" pitchFamily="18" charset="0"/>
              </a:rPr>
              <a:t>Gleichspannug</a:t>
            </a:r>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 von 4V einstellen</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5. Becherglas mit </a:t>
            </a:r>
            <a:r>
              <a:rPr lang="de-DE" sz="1600" dirty="0" err="1">
                <a:solidFill>
                  <a:srgbClr val="1D1B11"/>
                </a:solidFill>
                <a:latin typeface="Cambria" panose="02040503050406030204" pitchFamily="18" charset="0"/>
                <a:ea typeface="Calibri" panose="020F0502020204030204" pitchFamily="34" charset="0"/>
                <a:cs typeface="Times New Roman" panose="02020603050405020304" pitchFamily="18" charset="0"/>
              </a:rPr>
              <a:t>demin</a:t>
            </a:r>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 Wasser befüllen (Elektroden tauchen ein)</a:t>
            </a:r>
          </a:p>
          <a:p>
            <a:r>
              <a:rPr lang="de-DE" sz="1600" dirty="0">
                <a:solidFill>
                  <a:srgbClr val="1D1B11"/>
                </a:solidFill>
                <a:latin typeface="Cambria" panose="02040503050406030204" pitchFamily="18" charset="0"/>
                <a:ea typeface="Calibri" panose="020F0502020204030204" pitchFamily="34" charset="0"/>
                <a:cs typeface="Times New Roman" panose="02020603050405020304" pitchFamily="18" charset="0"/>
              </a:rPr>
              <a:t>6. Gib sukzessiv Salz zu und beobachte Amperemeter und Flügelmotor </a:t>
            </a:r>
          </a:p>
          <a:p>
            <a:r>
              <a:rPr lang="de-DE" sz="1600" b="1" dirty="0">
                <a:solidFill>
                  <a:srgbClr val="1D1B11"/>
                </a:solidFill>
                <a:latin typeface="Cambria" panose="02040503050406030204" pitchFamily="18" charset="0"/>
                <a:ea typeface="Calibri" panose="020F0502020204030204" pitchFamily="34" charset="0"/>
                <a:cs typeface="Times New Roman" panose="02020603050405020304" pitchFamily="18" charset="0"/>
              </a:rPr>
              <a:t>Achtung: lass die Spannung nicht zu lange angelegt! Chlorgas!</a:t>
            </a:r>
          </a:p>
        </p:txBody>
      </p:sp>
      <p:sp>
        <p:nvSpPr>
          <p:cNvPr id="80" name="5">
            <a:extLst>
              <a:ext uri="{FF2B5EF4-FFF2-40B4-BE49-F238E27FC236}">
                <a16:creationId xmlns:a16="http://schemas.microsoft.com/office/drawing/2014/main" id="{59935FB2-963F-38A6-29CF-7F461D9B7158}"/>
              </a:ext>
            </a:extLst>
          </p:cNvPr>
          <p:cNvSpPr/>
          <p:nvPr/>
        </p:nvSpPr>
        <p:spPr>
          <a:xfrm>
            <a:off x="845680" y="2866223"/>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81" name="Textfeld 80">
            <a:extLst>
              <a:ext uri="{FF2B5EF4-FFF2-40B4-BE49-F238E27FC236}">
                <a16:creationId xmlns:a16="http://schemas.microsoft.com/office/drawing/2014/main" id="{685CF09E-2C33-D2A5-01F8-C97A02C53801}"/>
              </a:ext>
            </a:extLst>
          </p:cNvPr>
          <p:cNvSpPr txBox="1"/>
          <p:nvPr/>
        </p:nvSpPr>
        <p:spPr>
          <a:xfrm>
            <a:off x="1361894" y="2789557"/>
            <a:ext cx="1159806" cy="338554"/>
          </a:xfrm>
          <a:prstGeom prst="rect">
            <a:avLst/>
          </a:prstGeom>
          <a:noFill/>
        </p:spPr>
        <p:txBody>
          <a:bodyPr wrap="square" rtlCol="0">
            <a:spAutoFit/>
          </a:bodyPr>
          <a:lstStyle/>
          <a:p>
            <a:r>
              <a:rPr lang="en-GB" sz="1600" dirty="0" err="1"/>
              <a:t>Flügelmotor</a:t>
            </a:r>
            <a:endParaRPr lang="en-GB" sz="1600" dirty="0"/>
          </a:p>
        </p:txBody>
      </p:sp>
      <p:sp>
        <p:nvSpPr>
          <p:cNvPr id="85" name="H5">
            <a:extLst>
              <a:ext uri="{FF2B5EF4-FFF2-40B4-BE49-F238E27FC236}">
                <a16:creationId xmlns:a16="http://schemas.microsoft.com/office/drawing/2014/main" id="{B6A85292-EF28-E6C2-5C9A-19099DD726D2}"/>
              </a:ext>
            </a:extLst>
          </p:cNvPr>
          <p:cNvSpPr>
            <a:spLocks/>
          </p:cNvSpPr>
          <p:nvPr/>
        </p:nvSpPr>
        <p:spPr>
          <a:xfrm>
            <a:off x="869631" y="2818911"/>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Button">
            <a:extLst>
              <a:ext uri="{FF2B5EF4-FFF2-40B4-BE49-F238E27FC236}">
                <a16:creationId xmlns:a16="http://schemas.microsoft.com/office/drawing/2014/main" id="{79C199C4-9202-1ABD-82DB-3F8BA5FB9EE7}"/>
              </a:ext>
            </a:extLst>
          </p:cNvPr>
          <p:cNvSpPr/>
          <p:nvPr/>
        </p:nvSpPr>
        <p:spPr>
          <a:xfrm>
            <a:off x="7378396" y="3315957"/>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9" name="3">
            <a:extLst>
              <a:ext uri="{FF2B5EF4-FFF2-40B4-BE49-F238E27FC236}">
                <a16:creationId xmlns:a16="http://schemas.microsoft.com/office/drawing/2014/main" id="{60D772BC-8D5F-83BE-F77D-4FC9F5D9DD11}"/>
              </a:ext>
            </a:extLst>
          </p:cNvPr>
          <p:cNvSpPr/>
          <p:nvPr/>
        </p:nvSpPr>
        <p:spPr>
          <a:xfrm>
            <a:off x="4944394" y="1917394"/>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1" name="Textfeld 10">
            <a:extLst>
              <a:ext uri="{FF2B5EF4-FFF2-40B4-BE49-F238E27FC236}">
                <a16:creationId xmlns:a16="http://schemas.microsoft.com/office/drawing/2014/main" id="{9EE774EA-664A-3D92-9B78-919D4BE9CA8C}"/>
              </a:ext>
            </a:extLst>
          </p:cNvPr>
          <p:cNvSpPr txBox="1"/>
          <p:nvPr/>
        </p:nvSpPr>
        <p:spPr>
          <a:xfrm>
            <a:off x="5460607" y="1840728"/>
            <a:ext cx="1876051" cy="338554"/>
          </a:xfrm>
          <a:prstGeom prst="rect">
            <a:avLst/>
          </a:prstGeom>
          <a:noFill/>
        </p:spPr>
        <p:txBody>
          <a:bodyPr wrap="square" rtlCol="0">
            <a:spAutoFit/>
          </a:bodyPr>
          <a:lstStyle/>
          <a:p>
            <a:r>
              <a:rPr lang="en-GB" sz="1600" dirty="0"/>
              <a:t>2 </a:t>
            </a:r>
            <a:r>
              <a:rPr lang="en-GB" sz="1600" dirty="0" err="1"/>
              <a:t>Graphitelektroden</a:t>
            </a:r>
            <a:endParaRPr lang="en-GB" sz="1600" dirty="0"/>
          </a:p>
        </p:txBody>
      </p:sp>
      <p:sp>
        <p:nvSpPr>
          <p:cNvPr id="15" name="4">
            <a:extLst>
              <a:ext uri="{FF2B5EF4-FFF2-40B4-BE49-F238E27FC236}">
                <a16:creationId xmlns:a16="http://schemas.microsoft.com/office/drawing/2014/main" id="{18306742-DF0D-8FD1-C234-938E038C7E55}"/>
              </a:ext>
            </a:extLst>
          </p:cNvPr>
          <p:cNvSpPr/>
          <p:nvPr/>
        </p:nvSpPr>
        <p:spPr>
          <a:xfrm>
            <a:off x="4944394" y="2415943"/>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9" name="Textfeld 18">
            <a:extLst>
              <a:ext uri="{FF2B5EF4-FFF2-40B4-BE49-F238E27FC236}">
                <a16:creationId xmlns:a16="http://schemas.microsoft.com/office/drawing/2014/main" id="{ECBDFD26-93C9-2918-9B9C-9F7819B2FDC8}"/>
              </a:ext>
            </a:extLst>
          </p:cNvPr>
          <p:cNvSpPr txBox="1"/>
          <p:nvPr/>
        </p:nvSpPr>
        <p:spPr>
          <a:xfrm>
            <a:off x="5460607" y="2339277"/>
            <a:ext cx="1852101" cy="338554"/>
          </a:xfrm>
          <a:prstGeom prst="rect">
            <a:avLst/>
          </a:prstGeom>
          <a:noFill/>
        </p:spPr>
        <p:txBody>
          <a:bodyPr wrap="square" rtlCol="0">
            <a:spAutoFit/>
          </a:bodyPr>
          <a:lstStyle/>
          <a:p>
            <a:r>
              <a:rPr lang="en-GB" sz="1600" dirty="0" err="1"/>
              <a:t>Becherglas</a:t>
            </a:r>
            <a:r>
              <a:rPr lang="en-GB" sz="1600" dirty="0"/>
              <a:t> 250mL</a:t>
            </a:r>
          </a:p>
        </p:txBody>
      </p:sp>
      <p:sp>
        <p:nvSpPr>
          <p:cNvPr id="20" name="5">
            <a:extLst>
              <a:ext uri="{FF2B5EF4-FFF2-40B4-BE49-F238E27FC236}">
                <a16:creationId xmlns:a16="http://schemas.microsoft.com/office/drawing/2014/main" id="{5EA35099-A555-1329-A1B1-BA91E1D27CF0}"/>
              </a:ext>
            </a:extLst>
          </p:cNvPr>
          <p:cNvSpPr/>
          <p:nvPr/>
        </p:nvSpPr>
        <p:spPr>
          <a:xfrm>
            <a:off x="4944394" y="2859079"/>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4" name="Textfeld 23">
            <a:extLst>
              <a:ext uri="{FF2B5EF4-FFF2-40B4-BE49-F238E27FC236}">
                <a16:creationId xmlns:a16="http://schemas.microsoft.com/office/drawing/2014/main" id="{C8FFEA43-C359-FD0F-E552-8E621F7047F0}"/>
              </a:ext>
            </a:extLst>
          </p:cNvPr>
          <p:cNvSpPr txBox="1"/>
          <p:nvPr/>
        </p:nvSpPr>
        <p:spPr>
          <a:xfrm>
            <a:off x="5460607" y="2782413"/>
            <a:ext cx="1262909" cy="338554"/>
          </a:xfrm>
          <a:prstGeom prst="rect">
            <a:avLst/>
          </a:prstGeom>
          <a:noFill/>
        </p:spPr>
        <p:txBody>
          <a:bodyPr wrap="square" rtlCol="0">
            <a:spAutoFit/>
          </a:bodyPr>
          <a:lstStyle/>
          <a:p>
            <a:r>
              <a:rPr lang="en-GB" sz="1600" dirty="0"/>
              <a:t>Kabel</a:t>
            </a:r>
          </a:p>
        </p:txBody>
      </p:sp>
      <p:sp>
        <p:nvSpPr>
          <p:cNvPr id="25" name="H4">
            <a:extLst>
              <a:ext uri="{FF2B5EF4-FFF2-40B4-BE49-F238E27FC236}">
                <a16:creationId xmlns:a16="http://schemas.microsoft.com/office/drawing/2014/main" id="{59D4F101-10DD-139F-0D08-CC62BD5B3F81}"/>
              </a:ext>
            </a:extLst>
          </p:cNvPr>
          <p:cNvSpPr>
            <a:spLocks/>
          </p:cNvSpPr>
          <p:nvPr/>
        </p:nvSpPr>
        <p:spPr>
          <a:xfrm>
            <a:off x="4967200" y="2369861"/>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H3">
            <a:extLst>
              <a:ext uri="{FF2B5EF4-FFF2-40B4-BE49-F238E27FC236}">
                <a16:creationId xmlns:a16="http://schemas.microsoft.com/office/drawing/2014/main" id="{D3918F76-775B-BC3D-73F6-78A4418692C4}"/>
              </a:ext>
            </a:extLst>
          </p:cNvPr>
          <p:cNvSpPr>
            <a:spLocks/>
          </p:cNvSpPr>
          <p:nvPr/>
        </p:nvSpPr>
        <p:spPr>
          <a:xfrm>
            <a:off x="4967200" y="1866174"/>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H5">
            <a:extLst>
              <a:ext uri="{FF2B5EF4-FFF2-40B4-BE49-F238E27FC236}">
                <a16:creationId xmlns:a16="http://schemas.microsoft.com/office/drawing/2014/main" id="{61A1345E-AF26-FDF9-B790-D2F76878851D}"/>
              </a:ext>
            </a:extLst>
          </p:cNvPr>
          <p:cNvSpPr>
            <a:spLocks/>
          </p:cNvSpPr>
          <p:nvPr/>
        </p:nvSpPr>
        <p:spPr>
          <a:xfrm>
            <a:off x="4968345" y="2811767"/>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3">
            <a:extLst>
              <a:ext uri="{FF2B5EF4-FFF2-40B4-BE49-F238E27FC236}">
                <a16:creationId xmlns:a16="http://schemas.microsoft.com/office/drawing/2014/main" id="{B896C934-0F73-1CE0-32E5-489E1DC51049}"/>
              </a:ext>
            </a:extLst>
          </p:cNvPr>
          <p:cNvSpPr/>
          <p:nvPr/>
        </p:nvSpPr>
        <p:spPr>
          <a:xfrm>
            <a:off x="8283330" y="1931349"/>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9" name="Textfeld 38">
            <a:extLst>
              <a:ext uri="{FF2B5EF4-FFF2-40B4-BE49-F238E27FC236}">
                <a16:creationId xmlns:a16="http://schemas.microsoft.com/office/drawing/2014/main" id="{34ABF575-A26B-4FB8-9E79-C277E5D3F9AB}"/>
              </a:ext>
            </a:extLst>
          </p:cNvPr>
          <p:cNvSpPr txBox="1"/>
          <p:nvPr/>
        </p:nvSpPr>
        <p:spPr>
          <a:xfrm>
            <a:off x="8799543" y="1854683"/>
            <a:ext cx="1524355" cy="338554"/>
          </a:xfrm>
          <a:prstGeom prst="rect">
            <a:avLst/>
          </a:prstGeom>
          <a:noFill/>
        </p:spPr>
        <p:txBody>
          <a:bodyPr wrap="square" rtlCol="0">
            <a:spAutoFit/>
          </a:bodyPr>
          <a:lstStyle/>
          <a:p>
            <a:r>
              <a:rPr lang="en-GB" sz="1600" dirty="0"/>
              <a:t>Demin. Wasser</a:t>
            </a:r>
          </a:p>
        </p:txBody>
      </p:sp>
      <p:sp>
        <p:nvSpPr>
          <p:cNvPr id="40" name="4">
            <a:extLst>
              <a:ext uri="{FF2B5EF4-FFF2-40B4-BE49-F238E27FC236}">
                <a16:creationId xmlns:a16="http://schemas.microsoft.com/office/drawing/2014/main" id="{EF019437-866A-C5E5-C00B-237429D27425}"/>
              </a:ext>
            </a:extLst>
          </p:cNvPr>
          <p:cNvSpPr/>
          <p:nvPr/>
        </p:nvSpPr>
        <p:spPr>
          <a:xfrm>
            <a:off x="8283330" y="2429898"/>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41" name="Textfeld 40">
            <a:extLst>
              <a:ext uri="{FF2B5EF4-FFF2-40B4-BE49-F238E27FC236}">
                <a16:creationId xmlns:a16="http://schemas.microsoft.com/office/drawing/2014/main" id="{A583D14F-BC62-45BF-08CC-F443BADC5A5E}"/>
              </a:ext>
            </a:extLst>
          </p:cNvPr>
          <p:cNvSpPr txBox="1"/>
          <p:nvPr/>
        </p:nvSpPr>
        <p:spPr>
          <a:xfrm>
            <a:off x="8799543" y="2353232"/>
            <a:ext cx="1362385" cy="338554"/>
          </a:xfrm>
          <a:prstGeom prst="rect">
            <a:avLst/>
          </a:prstGeom>
          <a:noFill/>
        </p:spPr>
        <p:txBody>
          <a:bodyPr wrap="square" rtlCol="0">
            <a:spAutoFit/>
          </a:bodyPr>
          <a:lstStyle/>
          <a:p>
            <a:r>
              <a:rPr lang="en-GB" sz="1600" dirty="0" err="1"/>
              <a:t>Salz</a:t>
            </a:r>
            <a:endParaRPr lang="en-GB" sz="1600" dirty="0"/>
          </a:p>
        </p:txBody>
      </p:sp>
      <p:sp>
        <p:nvSpPr>
          <p:cNvPr id="44" name="H4">
            <a:extLst>
              <a:ext uri="{FF2B5EF4-FFF2-40B4-BE49-F238E27FC236}">
                <a16:creationId xmlns:a16="http://schemas.microsoft.com/office/drawing/2014/main" id="{ABD5AAEE-6270-97F8-2229-44A26924D71F}"/>
              </a:ext>
            </a:extLst>
          </p:cNvPr>
          <p:cNvSpPr>
            <a:spLocks/>
          </p:cNvSpPr>
          <p:nvPr/>
        </p:nvSpPr>
        <p:spPr>
          <a:xfrm>
            <a:off x="8306136" y="2383816"/>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H3">
            <a:extLst>
              <a:ext uri="{FF2B5EF4-FFF2-40B4-BE49-F238E27FC236}">
                <a16:creationId xmlns:a16="http://schemas.microsoft.com/office/drawing/2014/main" id="{35BEE384-96DA-8152-4B42-8AA6FC2BBF58}"/>
              </a:ext>
            </a:extLst>
          </p:cNvPr>
          <p:cNvSpPr>
            <a:spLocks/>
          </p:cNvSpPr>
          <p:nvPr/>
        </p:nvSpPr>
        <p:spPr>
          <a:xfrm>
            <a:off x="8306136" y="1880129"/>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feld 46">
            <a:extLst>
              <a:ext uri="{FF2B5EF4-FFF2-40B4-BE49-F238E27FC236}">
                <a16:creationId xmlns:a16="http://schemas.microsoft.com/office/drawing/2014/main" id="{9036DEF9-D4F4-F3EC-E495-0284B9061C96}"/>
              </a:ext>
            </a:extLst>
          </p:cNvPr>
          <p:cNvSpPr txBox="1"/>
          <p:nvPr/>
        </p:nvSpPr>
        <p:spPr>
          <a:xfrm rot="5400000">
            <a:off x="9508477" y="2165667"/>
            <a:ext cx="3651305" cy="1384995"/>
          </a:xfrm>
          <a:prstGeom prst="rect">
            <a:avLst/>
          </a:prstGeom>
          <a:noFill/>
        </p:spPr>
        <p:txBody>
          <a:bodyPr wrap="square">
            <a:spAutoFit/>
          </a:bodyPr>
          <a:lstStyle/>
          <a:p>
            <a:pPr algn="l"/>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„Leitfähigkeitsmessungen in wässrigen </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Lösungen“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http://www.unterrichtsmaterialien-chemie.uni-goettingen.de/exp_neu.php?id=1246</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Anna Hille unter der Creative Commons Lizenz CC BY-NC-SA 3.0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Deed</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3"/>
              </a:rPr>
              <a:t>https://creativecommons.org/licenses/by-nc-sa/3.0/deed.de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veröffentlicht.</a:t>
            </a:r>
          </a:p>
        </p:txBody>
      </p:sp>
      <p:pic>
        <p:nvPicPr>
          <p:cNvPr id="48" name="Grafik 47">
            <a:extLst>
              <a:ext uri="{FF2B5EF4-FFF2-40B4-BE49-F238E27FC236}">
                <a16:creationId xmlns:a16="http://schemas.microsoft.com/office/drawing/2014/main" id="{EFC98D2E-409F-40D9-5B16-88C60D2DC15A}"/>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250585" y="4922952"/>
            <a:ext cx="2891973" cy="1894408"/>
          </a:xfrm>
          <a:prstGeom prst="rect">
            <a:avLst/>
          </a:prstGeom>
          <a:noFill/>
          <a:ln>
            <a:noFill/>
          </a:ln>
        </p:spPr>
      </p:pic>
      <p:sp>
        <p:nvSpPr>
          <p:cNvPr id="49" name="Textfeld 48">
            <a:extLst>
              <a:ext uri="{FF2B5EF4-FFF2-40B4-BE49-F238E27FC236}">
                <a16:creationId xmlns:a16="http://schemas.microsoft.com/office/drawing/2014/main" id="{FFB07406-DA7E-63B7-BE25-B8BA4683C08A}"/>
              </a:ext>
            </a:extLst>
          </p:cNvPr>
          <p:cNvSpPr txBox="1"/>
          <p:nvPr/>
        </p:nvSpPr>
        <p:spPr>
          <a:xfrm>
            <a:off x="1361894" y="6071333"/>
            <a:ext cx="6095546" cy="738664"/>
          </a:xfrm>
          <a:prstGeom prst="rect">
            <a:avLst/>
          </a:prstGeom>
          <a:noFill/>
        </p:spPr>
        <p:txBody>
          <a:bodyPr wrap="square" rtlCol="0">
            <a:spAutoFit/>
          </a:bodyPr>
          <a:lstStyle/>
          <a:p>
            <a:r>
              <a:rPr lang="de-DE" sz="14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Literatur:	Blume, R., </a:t>
            </a:r>
            <a:r>
              <a:rPr lang="de-DE" sz="14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5"/>
              </a:rPr>
              <a:t>http://www.chemieunterricht.de/dc2/echemie/leitf2v.htm</a:t>
            </a:r>
            <a:r>
              <a:rPr lang="de-DE" sz="14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(Zuletzt abgerufen am 03.08.2013)</a:t>
            </a:r>
            <a:endParaRPr lang="en-GB" dirty="0"/>
          </a:p>
        </p:txBody>
      </p:sp>
    </p:spTree>
    <p:extLst>
      <p:ext uri="{BB962C8B-B14F-4D97-AF65-F5344CB8AC3E}">
        <p14:creationId xmlns:p14="http://schemas.microsoft.com/office/powerpoint/2010/main" val="726744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68"/>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34"/>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47" restart="whenNotActive" fill="hold" evtFilter="cancelBubble" nodeType="interactiveSeq">
                <p:stCondLst>
                  <p:cond evt="onClick" delay="0">
                    <p:tgtEl>
                      <p:spTgt spid="72"/>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52" restart="whenNotActive" fill="hold" evtFilter="cancelBubble" nodeType="interactiveSeq">
                <p:stCondLst>
                  <p:cond evt="onClick" delay="0">
                    <p:tgtEl>
                      <p:spTgt spid="80"/>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57" restart="whenNotActive" fill="hold" evtFilter="cancelBubble" nodeType="interactiveSeq">
                <p:stCondLst>
                  <p:cond evt="onClick" delay="0">
                    <p:tgtEl>
                      <p:spTgt spid="85"/>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1" nodeType="clickEffect">
                                  <p:stCondLst>
                                    <p:cond delay="0"/>
                                  </p:stCondLst>
                                  <p:childTnLst>
                                    <p:set>
                                      <p:cBhvr>
                                        <p:cTn id="61"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62" restart="whenNotActive" fill="hold" evtFilter="cancelBubble" nodeType="interactiveSeq">
                <p:stCondLst>
                  <p:cond evt="onClick" delay="0">
                    <p:tgtEl>
                      <p:spTgt spid="87"/>
                    </p:tgtEl>
                  </p:cond>
                </p:stCondLst>
                <p:endSync evt="end" delay="0">
                  <p:rtn val="all"/>
                </p:endSync>
                <p:childTnLst>
                  <p:par>
                    <p:cTn id="63" fill="hold">
                      <p:stCondLst>
                        <p:cond delay="0"/>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78">
                                            <p:txEl>
                                              <p:pRg st="0" end="0"/>
                                            </p:txEl>
                                          </p:spTgt>
                                        </p:tgtEl>
                                        <p:attrNameLst>
                                          <p:attrName>style.visibility</p:attrName>
                                        </p:attrNameLst>
                                      </p:cBhvr>
                                      <p:to>
                                        <p:strVal val="visible"/>
                                      </p:to>
                                    </p:set>
                                    <p:animEffect transition="in" filter="fade">
                                      <p:cBhvr>
                                        <p:cTn id="67" dur="500"/>
                                        <p:tgtEl>
                                          <p:spTgt spid="78">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78">
                                            <p:txEl>
                                              <p:pRg st="1" end="1"/>
                                            </p:txEl>
                                          </p:spTgt>
                                        </p:tgtEl>
                                        <p:attrNameLst>
                                          <p:attrName>style.visibility</p:attrName>
                                        </p:attrNameLst>
                                      </p:cBhvr>
                                      <p:to>
                                        <p:strVal val="visible"/>
                                      </p:to>
                                    </p:set>
                                    <p:animEffect transition="in" filter="fade">
                                      <p:cBhvr>
                                        <p:cTn id="72" dur="500"/>
                                        <p:tgtEl>
                                          <p:spTgt spid="78">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78">
                                            <p:txEl>
                                              <p:pRg st="2" end="2"/>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78">
                                            <p:txEl>
                                              <p:pRg st="3" end="3"/>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78">
                                            <p:txEl>
                                              <p:pRg st="4" end="4"/>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78">
                                            <p:txEl>
                                              <p:pRg st="5" end="5"/>
                                            </p:txEl>
                                          </p:spTgt>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78">
                                            <p:txEl>
                                              <p:pRg st="6" end="6"/>
                                            </p:txEl>
                                          </p:spTgt>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seq concurrent="1" nextAc="seek">
              <p:cTn id="91" restart="whenNotActive" fill="hold" evtFilter="cancelBubble" nodeType="interactiveSeq">
                <p:stCondLst>
                  <p:cond evt="onClick" delay="0">
                    <p:tgtEl>
                      <p:spTgt spid="9"/>
                    </p:tgtEl>
                  </p:cond>
                </p:stCondLst>
                <p:endSync evt="end" delay="0">
                  <p:rtn val="all"/>
                </p:endSync>
                <p:childTnLst>
                  <p:par>
                    <p:cTn id="92" fill="hold">
                      <p:stCondLst>
                        <p:cond delay="0"/>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96" restart="whenNotActive" fill="hold" evtFilter="cancelBubble" nodeType="interactiveSeq">
                <p:stCondLst>
                  <p:cond evt="onClick" delay="0">
                    <p:tgtEl>
                      <p:spTgt spid="26"/>
                    </p:tgtEl>
                  </p:cond>
                </p:stCondLst>
                <p:endSync evt="end" delay="0">
                  <p:rtn val="all"/>
                </p:endSync>
                <p:childTnLst>
                  <p:par>
                    <p:cTn id="97" fill="hold">
                      <p:stCondLst>
                        <p:cond delay="0"/>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1" restart="whenNotActive" fill="hold" evtFilter="cancelBubble" nodeType="interactiveSeq">
                <p:stCondLst>
                  <p:cond evt="onClick" delay="0">
                    <p:tgtEl>
                      <p:spTgt spid="15"/>
                    </p:tgtEl>
                  </p:cond>
                </p:stCondLst>
                <p:endSync evt="end" delay="0">
                  <p:rtn val="all"/>
                </p:endSync>
                <p:childTnLst>
                  <p:par>
                    <p:cTn id="102" fill="hold">
                      <p:stCondLst>
                        <p:cond delay="0"/>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106" restart="whenNotActive" fill="hold" evtFilter="cancelBubble" nodeType="interactiveSeq">
                <p:stCondLst>
                  <p:cond evt="onClick" delay="0">
                    <p:tgtEl>
                      <p:spTgt spid="25"/>
                    </p:tgtEl>
                  </p:cond>
                </p:stCondLst>
                <p:endSync evt="end" delay="0">
                  <p:rtn val="all"/>
                </p:endSync>
                <p:childTnLst>
                  <p:par>
                    <p:cTn id="107" fill="hold">
                      <p:stCondLst>
                        <p:cond delay="0"/>
                      </p:stCondLst>
                      <p:childTnLst>
                        <p:par>
                          <p:cTn id="108" fill="hold">
                            <p:stCondLst>
                              <p:cond delay="0"/>
                            </p:stCondLst>
                            <p:childTnLst>
                              <p:par>
                                <p:cTn id="109" presetID="1" presetClass="exit" presetSubtype="0" fill="hold" grpId="1" nodeType="clickEffect">
                                  <p:stCondLst>
                                    <p:cond delay="0"/>
                                  </p:stCondLst>
                                  <p:childTnLst>
                                    <p:set>
                                      <p:cBhvr>
                                        <p:cTn id="110"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11" restart="whenNotActive" fill="hold" evtFilter="cancelBubble" nodeType="interactiveSeq">
                <p:stCondLst>
                  <p:cond evt="onClick" delay="0">
                    <p:tgtEl>
                      <p:spTgt spid="20"/>
                    </p:tgtEl>
                  </p:cond>
                </p:stCondLst>
                <p:endSync evt="end" delay="0">
                  <p:rtn val="all"/>
                </p:endSync>
                <p:childTnLst>
                  <p:par>
                    <p:cTn id="112" fill="hold">
                      <p:stCondLst>
                        <p:cond delay="0"/>
                      </p:stCondLst>
                      <p:childTnLst>
                        <p:par>
                          <p:cTn id="113" fill="hold">
                            <p:stCondLst>
                              <p:cond delay="0"/>
                            </p:stCondLst>
                            <p:childTnLst>
                              <p:par>
                                <p:cTn id="114" presetID="1" presetClass="entr" presetSubtype="0" fill="hold" grpId="0" nodeType="clickEffect">
                                  <p:stCondLst>
                                    <p:cond delay="0"/>
                                  </p:stCondLst>
                                  <p:childTnLst>
                                    <p:set>
                                      <p:cBhvr>
                                        <p:cTn id="11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116" restart="whenNotActive" fill="hold" evtFilter="cancelBubble" nodeType="interactiveSeq">
                <p:stCondLst>
                  <p:cond evt="onClick" delay="0">
                    <p:tgtEl>
                      <p:spTgt spid="27"/>
                    </p:tgtEl>
                  </p:cond>
                </p:stCondLst>
                <p:endSync evt="end" delay="0">
                  <p:rtn val="all"/>
                </p:endSync>
                <p:childTnLst>
                  <p:par>
                    <p:cTn id="117" fill="hold">
                      <p:stCondLst>
                        <p:cond delay="0"/>
                      </p:stCondLst>
                      <p:childTnLst>
                        <p:par>
                          <p:cTn id="118" fill="hold">
                            <p:stCondLst>
                              <p:cond delay="0"/>
                            </p:stCondLst>
                            <p:childTnLst>
                              <p:par>
                                <p:cTn id="119" presetID="1" presetClass="exit" presetSubtype="0" fill="hold" grpId="1" nodeType="clickEffect">
                                  <p:stCondLst>
                                    <p:cond delay="0"/>
                                  </p:stCondLst>
                                  <p:childTnLst>
                                    <p:set>
                                      <p:cBhvr>
                                        <p:cTn id="120"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21" restart="whenNotActive" fill="hold" evtFilter="cancelBubble" nodeType="interactiveSeq">
                <p:stCondLst>
                  <p:cond evt="onClick" delay="0">
                    <p:tgtEl>
                      <p:spTgt spid="38"/>
                    </p:tgtEl>
                  </p:cond>
                </p:stCondLst>
                <p:endSync evt="end" delay="0">
                  <p:rtn val="all"/>
                </p:endSync>
                <p:childTnLst>
                  <p:par>
                    <p:cTn id="122" fill="hold">
                      <p:stCondLst>
                        <p:cond delay="0"/>
                      </p:stCondLst>
                      <p:childTnLst>
                        <p:par>
                          <p:cTn id="123" fill="hold">
                            <p:stCondLst>
                              <p:cond delay="0"/>
                            </p:stCondLst>
                            <p:childTnLst>
                              <p:par>
                                <p:cTn id="124" presetID="1" presetClass="entr" presetSubtype="0" fill="hold" grpId="0" nodeType="clickEffect">
                                  <p:stCondLst>
                                    <p:cond delay="0"/>
                                  </p:stCondLst>
                                  <p:childTnLst>
                                    <p:set>
                                      <p:cBhvr>
                                        <p:cTn id="125"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126" restart="whenNotActive" fill="hold" evtFilter="cancelBubble" nodeType="interactiveSeq">
                <p:stCondLst>
                  <p:cond evt="onClick" delay="0">
                    <p:tgtEl>
                      <p:spTgt spid="45"/>
                    </p:tgtEl>
                  </p:cond>
                </p:stCondLst>
                <p:endSync evt="end" delay="0">
                  <p:rtn val="all"/>
                </p:endSync>
                <p:childTnLst>
                  <p:par>
                    <p:cTn id="127" fill="hold">
                      <p:stCondLst>
                        <p:cond delay="0"/>
                      </p:stCondLst>
                      <p:childTnLst>
                        <p:par>
                          <p:cTn id="128" fill="hold">
                            <p:stCondLst>
                              <p:cond delay="0"/>
                            </p:stCondLst>
                            <p:childTnLst>
                              <p:par>
                                <p:cTn id="129" presetID="1" presetClass="exit" presetSubtype="0" fill="hold" grpId="1" nodeType="clickEffect">
                                  <p:stCondLst>
                                    <p:cond delay="0"/>
                                  </p:stCondLst>
                                  <p:childTnLst>
                                    <p:set>
                                      <p:cBhvr>
                                        <p:cTn id="130"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31" restart="whenNotActive" fill="hold" evtFilter="cancelBubble" nodeType="interactiveSeq">
                <p:stCondLst>
                  <p:cond evt="onClick" delay="0">
                    <p:tgtEl>
                      <p:spTgt spid="40"/>
                    </p:tgtEl>
                  </p:cond>
                </p:stCondLst>
                <p:endSync evt="end" delay="0">
                  <p:rtn val="all"/>
                </p:endSync>
                <p:childTnLst>
                  <p:par>
                    <p:cTn id="132" fill="hold">
                      <p:stCondLst>
                        <p:cond delay="0"/>
                      </p:stCondLst>
                      <p:childTnLst>
                        <p:par>
                          <p:cTn id="133" fill="hold">
                            <p:stCondLst>
                              <p:cond delay="0"/>
                            </p:stCondLst>
                            <p:childTnLst>
                              <p:par>
                                <p:cTn id="134" presetID="1" presetClass="entr" presetSubtype="0" fill="hold" grpId="0" nodeType="clickEffect">
                                  <p:stCondLst>
                                    <p:cond delay="0"/>
                                  </p:stCondLst>
                                  <p:childTnLst>
                                    <p:set>
                                      <p:cBhvr>
                                        <p:cTn id="135" dur="1" fill="hold">
                                          <p:stCondLst>
                                            <p:cond delay="0"/>
                                          </p:stCondLst>
                                        </p:cTn>
                                        <p:tgtEl>
                                          <p:spTgt spid="44"/>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136" restart="whenNotActive" fill="hold" evtFilter="cancelBubble" nodeType="interactiveSeq">
                <p:stCondLst>
                  <p:cond evt="onClick" delay="0">
                    <p:tgtEl>
                      <p:spTgt spid="44"/>
                    </p:tgtEl>
                  </p:cond>
                </p:stCondLst>
                <p:endSync evt="end" delay="0">
                  <p:rtn val="all"/>
                </p:endSync>
                <p:childTnLst>
                  <p:par>
                    <p:cTn id="137" fill="hold">
                      <p:stCondLst>
                        <p:cond delay="0"/>
                      </p:stCondLst>
                      <p:childTnLst>
                        <p:par>
                          <p:cTn id="138" fill="hold">
                            <p:stCondLst>
                              <p:cond delay="0"/>
                            </p:stCondLst>
                            <p:childTnLst>
                              <p:par>
                                <p:cTn id="139" presetID="1" presetClass="exit" presetSubtype="0" fill="hold" grpId="1" nodeType="clickEffect">
                                  <p:stCondLst>
                                    <p:cond delay="0"/>
                                  </p:stCondLst>
                                  <p:childTnLst>
                                    <p:set>
                                      <p:cBhvr>
                                        <p:cTn id="140"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68" grpId="0" animBg="1"/>
      <p:bldP spid="68" grpId="1" animBg="1"/>
      <p:bldP spid="70" grpId="0" animBg="1"/>
      <p:bldP spid="70" grpId="1" animBg="1"/>
      <p:bldP spid="72" grpId="0" animBg="1"/>
      <p:bldP spid="72" grpId="1" animBg="1"/>
      <p:bldP spid="74" grpId="0" animBg="1"/>
      <p:bldP spid="74" grpId="1" animBg="1"/>
      <p:bldP spid="76" grpId="0" animBg="1"/>
      <p:bldP spid="76" grpId="1" animBg="1"/>
      <p:bldP spid="85" grpId="0" animBg="1"/>
      <p:bldP spid="85" grpId="1" animBg="1"/>
      <p:bldP spid="25" grpId="0" animBg="1"/>
      <p:bldP spid="25" grpId="1" animBg="1"/>
      <p:bldP spid="26" grpId="0" animBg="1"/>
      <p:bldP spid="26" grpId="1" animBg="1"/>
      <p:bldP spid="27" grpId="0" animBg="1"/>
      <p:bldP spid="27" grpId="1" animBg="1"/>
      <p:bldP spid="44" grpId="0" animBg="1"/>
      <p:bldP spid="44" grpId="1" animBg="1"/>
      <p:bldP spid="45" grpId="0" animBg="1"/>
      <p:bldP spid="45"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1"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2401215" cy="369332"/>
          </a:xfrm>
          <a:prstGeom prst="rect">
            <a:avLst/>
          </a:prstGeom>
          <a:noFill/>
        </p:spPr>
        <p:txBody>
          <a:bodyPr wrap="square" rtlCol="0">
            <a:spAutoFit/>
          </a:bodyPr>
          <a:lstStyle/>
          <a:p>
            <a:r>
              <a:rPr lang="en-GB" dirty="0"/>
              <a:t>Kleiner Hammer</a:t>
            </a:r>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7219136"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776809" cy="369332"/>
          </a:xfrm>
          <a:prstGeom prst="rect">
            <a:avLst/>
          </a:prstGeom>
          <a:noFill/>
        </p:spPr>
        <p:txBody>
          <a:bodyPr wrap="square" rtlCol="0">
            <a:spAutoFit/>
          </a:bodyPr>
          <a:lstStyle/>
          <a:p>
            <a:r>
              <a:rPr lang="en-GB" dirty="0"/>
              <a:t>Feste </a:t>
            </a:r>
            <a:r>
              <a:rPr lang="en-GB" dirty="0" err="1"/>
              <a:t>Unterlage</a:t>
            </a:r>
            <a:endParaRPr lang="en-GB" dirty="0"/>
          </a:p>
        </p:txBody>
      </p:sp>
      <p:sp>
        <p:nvSpPr>
          <p:cNvPr id="30" name="3">
            <a:extLst>
              <a:ext uri="{FF2B5EF4-FFF2-40B4-BE49-F238E27FC236}">
                <a16:creationId xmlns:a16="http://schemas.microsoft.com/office/drawing/2014/main" id="{3C433933-F69C-AFA6-953E-17749318F402}"/>
              </a:ext>
            </a:extLst>
          </p:cNvPr>
          <p:cNvSpPr/>
          <p:nvPr/>
        </p:nvSpPr>
        <p:spPr>
          <a:xfrm>
            <a:off x="3518749" y="1909085"/>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4034962" y="1832419"/>
            <a:ext cx="1725758" cy="369332"/>
          </a:xfrm>
          <a:prstGeom prst="rect">
            <a:avLst/>
          </a:prstGeom>
          <a:noFill/>
        </p:spPr>
        <p:txBody>
          <a:bodyPr wrap="square" rtlCol="0">
            <a:spAutoFit/>
          </a:bodyPr>
          <a:lstStyle/>
          <a:p>
            <a:r>
              <a:rPr lang="en-GB" dirty="0"/>
              <a:t>Lupe (</a:t>
            </a:r>
            <a:r>
              <a:rPr lang="en-GB" dirty="0" err="1"/>
              <a:t>Mikroskop</a:t>
            </a:r>
            <a:r>
              <a:rPr lang="en-GB" dirty="0"/>
              <a:t>)</a:t>
            </a:r>
          </a:p>
        </p:txBody>
      </p:sp>
      <p:sp>
        <p:nvSpPr>
          <p:cNvPr id="34" name="5">
            <a:extLst>
              <a:ext uri="{FF2B5EF4-FFF2-40B4-BE49-F238E27FC236}">
                <a16:creationId xmlns:a16="http://schemas.microsoft.com/office/drawing/2014/main" id="{B6B3AC5D-3E47-B937-0E80-159A8B26F253}"/>
              </a:ext>
            </a:extLst>
          </p:cNvPr>
          <p:cNvSpPr/>
          <p:nvPr/>
        </p:nvSpPr>
        <p:spPr>
          <a:xfrm>
            <a:off x="7219136"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7735349" y="1834666"/>
            <a:ext cx="2070032" cy="369332"/>
          </a:xfrm>
          <a:prstGeom prst="rect">
            <a:avLst/>
          </a:prstGeom>
          <a:noFill/>
        </p:spPr>
        <p:txBody>
          <a:bodyPr wrap="square" rtlCol="0">
            <a:spAutoFit/>
          </a:bodyPr>
          <a:lstStyle/>
          <a:p>
            <a:r>
              <a:rPr lang="en-GB" dirty="0" err="1"/>
              <a:t>Große</a:t>
            </a:r>
            <a:r>
              <a:rPr lang="en-GB" dirty="0"/>
              <a:t> </a:t>
            </a:r>
            <a:r>
              <a:rPr lang="en-GB" dirty="0" err="1"/>
              <a:t>Salzkristalle</a:t>
            </a:r>
            <a:endParaRPr lang="en-GB" dirty="0"/>
          </a:p>
        </p:txBody>
      </p:sp>
      <p:sp>
        <p:nvSpPr>
          <p:cNvPr id="36" name="6">
            <a:extLst>
              <a:ext uri="{FF2B5EF4-FFF2-40B4-BE49-F238E27FC236}">
                <a16:creationId xmlns:a16="http://schemas.microsoft.com/office/drawing/2014/main" id="{BE85AA2B-695F-2C3E-A7B5-9918777A5859}"/>
              </a:ext>
            </a:extLst>
          </p:cNvPr>
          <p:cNvSpPr/>
          <p:nvPr/>
        </p:nvSpPr>
        <p:spPr>
          <a:xfrm>
            <a:off x="7219136" y="2415106"/>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7" name="Textfeld 36">
            <a:extLst>
              <a:ext uri="{FF2B5EF4-FFF2-40B4-BE49-F238E27FC236}">
                <a16:creationId xmlns:a16="http://schemas.microsoft.com/office/drawing/2014/main" id="{FCCB5693-F66E-9C99-3422-C49A2C706151}"/>
              </a:ext>
            </a:extLst>
          </p:cNvPr>
          <p:cNvSpPr txBox="1"/>
          <p:nvPr/>
        </p:nvSpPr>
        <p:spPr>
          <a:xfrm>
            <a:off x="7735349" y="2333215"/>
            <a:ext cx="1610139" cy="369332"/>
          </a:xfrm>
          <a:prstGeom prst="rect">
            <a:avLst/>
          </a:prstGeom>
          <a:noFill/>
        </p:spPr>
        <p:txBody>
          <a:bodyPr wrap="square" rtlCol="0">
            <a:spAutoFit/>
          </a:bodyPr>
          <a:lstStyle/>
          <a:p>
            <a:r>
              <a:rPr lang="en-GB" dirty="0" err="1"/>
              <a:t>Metallblech</a:t>
            </a:r>
            <a:endParaRPr lang="en-GB" dirty="0"/>
          </a:p>
        </p:txBody>
      </p:sp>
      <p:sp>
        <p:nvSpPr>
          <p:cNvPr id="64" name="H6">
            <a:extLst>
              <a:ext uri="{FF2B5EF4-FFF2-40B4-BE49-F238E27FC236}">
                <a16:creationId xmlns:a16="http://schemas.microsoft.com/office/drawing/2014/main" id="{1382DBC9-ADEC-2A20-D10C-F3DB9A156454}"/>
              </a:ext>
            </a:extLst>
          </p:cNvPr>
          <p:cNvSpPr>
            <a:spLocks/>
          </p:cNvSpPr>
          <p:nvPr/>
        </p:nvSpPr>
        <p:spPr>
          <a:xfrm>
            <a:off x="7243087" y="236456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3541555" y="1857865"/>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7243087" y="186402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3435337"/>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4009270"/>
            <a:ext cx="7831185" cy="1200329"/>
          </a:xfrm>
          <a:prstGeom prst="rect">
            <a:avLst/>
          </a:prstGeom>
          <a:noFill/>
        </p:spPr>
        <p:txBody>
          <a:bodyPr wrap="square" rtlCol="0">
            <a:spAutoFit/>
          </a:bodyPr>
          <a:lstStyle/>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1. Kristall vorsichtig mit Hammer zerschlagen</a:t>
            </a:r>
          </a:p>
          <a:p>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2. Entstandene Fragmente werden weiter zerschlagen</a:t>
            </a:r>
          </a:p>
          <a:p>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3. Analoges Vorgehen mit Metall</a:t>
            </a:r>
          </a:p>
          <a:p>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4. Betrachte die Fragmente mit Lupe oder unterm Mikroskop (Pulver)</a:t>
            </a:r>
          </a:p>
        </p:txBody>
      </p:sp>
      <p:sp>
        <p:nvSpPr>
          <p:cNvPr id="87" name="Button">
            <a:extLst>
              <a:ext uri="{FF2B5EF4-FFF2-40B4-BE49-F238E27FC236}">
                <a16:creationId xmlns:a16="http://schemas.microsoft.com/office/drawing/2014/main" id="{79C199C4-9202-1ABD-82DB-3F8BA5FB9EE7}"/>
              </a:ext>
            </a:extLst>
          </p:cNvPr>
          <p:cNvSpPr/>
          <p:nvPr/>
        </p:nvSpPr>
        <p:spPr>
          <a:xfrm>
            <a:off x="6940804" y="3550821"/>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9" name="Textfeld 8">
            <a:extLst>
              <a:ext uri="{FF2B5EF4-FFF2-40B4-BE49-F238E27FC236}">
                <a16:creationId xmlns:a16="http://schemas.microsoft.com/office/drawing/2014/main" id="{303E98E6-33C5-D1AA-F61D-629155880D8B}"/>
              </a:ext>
            </a:extLst>
          </p:cNvPr>
          <p:cNvSpPr txBox="1"/>
          <p:nvPr/>
        </p:nvSpPr>
        <p:spPr>
          <a:xfrm rot="5400000">
            <a:off x="8492571" y="3185648"/>
            <a:ext cx="5612001" cy="1443086"/>
          </a:xfrm>
          <a:prstGeom prst="rect">
            <a:avLst/>
          </a:prstGeom>
          <a:noFill/>
        </p:spPr>
        <p:txBody>
          <a:bodyPr wrap="square">
            <a:spAutoFit/>
          </a:bodyPr>
          <a:lstStyle/>
          <a:p>
            <a:pPr algn="l">
              <a:lnSpc>
                <a:spcPct val="150000"/>
              </a:lnSpc>
              <a:tabLst>
                <a:tab pos="2971800" algn="ctr"/>
                <a:tab pos="5943600" algn="r"/>
              </a:tabLst>
            </a:pP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„Sprödigkeit von Salzen und Metallen</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Carolin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Flerlage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in Anlehnung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https://lehrerfortbildung-bw.de/u_matnatech/chemie/bs/6bg/6bg1/lpe_6_ionen_und_salze/eigenschaften_von_salzen/3_sproedigkeit.html</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und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3"/>
              </a:rPr>
              <a:t>https://www.chemieunterricht.de/dc2/nacl/salz-v-006.htm</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erstellt.</a:t>
            </a:r>
          </a:p>
        </p:txBody>
      </p:sp>
    </p:spTree>
    <p:extLst>
      <p:ext uri="{BB962C8B-B14F-4D97-AF65-F5344CB8AC3E}">
        <p14:creationId xmlns:p14="http://schemas.microsoft.com/office/powerpoint/2010/main" val="1666696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4"/>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37" restart="whenNotActive" fill="hold" evtFilter="cancelBubble" nodeType="interactiveSeq">
                <p:stCondLst>
                  <p:cond evt="onClick" delay="0">
                    <p:tgtEl>
                      <p:spTgt spid="72"/>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42" restart="whenNotActive" fill="hold" evtFilter="cancelBubble" nodeType="interactiveSeq">
                <p:stCondLst>
                  <p:cond evt="onClick" delay="0">
                    <p:tgtEl>
                      <p:spTgt spid="36"/>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4"/>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47" restart="whenNotActive" fill="hold" evtFilter="cancelBubble" nodeType="interactiveSeq">
                <p:stCondLst>
                  <p:cond evt="onClick" delay="0">
                    <p:tgtEl>
                      <p:spTgt spid="64"/>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52" restart="whenNotActive" fill="hold" evtFilter="cancelBubble" nodeType="interactiveSeq">
                <p:stCondLst>
                  <p:cond evt="onClick" delay="0">
                    <p:tgtEl>
                      <p:spTgt spid="87"/>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8">
                                            <p:txEl>
                                              <p:pRg st="0" end="0"/>
                                            </p:txEl>
                                          </p:spTgt>
                                        </p:tgtEl>
                                        <p:attrNameLst>
                                          <p:attrName>style.visibility</p:attrName>
                                        </p:attrNameLst>
                                      </p:cBhvr>
                                      <p:to>
                                        <p:strVal val="visible"/>
                                      </p:to>
                                    </p:set>
                                    <p:animEffect transition="in" filter="fade">
                                      <p:cBhvr>
                                        <p:cTn id="57" dur="500"/>
                                        <p:tgtEl>
                                          <p:spTgt spid="7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8">
                                            <p:txEl>
                                              <p:pRg st="1" end="1"/>
                                            </p:txEl>
                                          </p:spTgt>
                                        </p:tgtEl>
                                        <p:attrNameLst>
                                          <p:attrName>style.visibility</p:attrName>
                                        </p:attrNameLst>
                                      </p:cBhvr>
                                      <p:to>
                                        <p:strVal val="visible"/>
                                      </p:to>
                                    </p:set>
                                    <p:animEffect transition="in" filter="fade">
                                      <p:cBhvr>
                                        <p:cTn id="62" dur="500"/>
                                        <p:tgtEl>
                                          <p:spTgt spid="78">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8">
                                            <p:txEl>
                                              <p:pRg st="2" end="2"/>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78">
                                            <p:txEl>
                                              <p:pRg st="3" end="3"/>
                                            </p:txEl>
                                          </p:spTgt>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childTnLst>
        </p:cTn>
      </p:par>
    </p:tnLst>
    <p:bldLst>
      <p:bldP spid="64" grpId="0" animBg="1"/>
      <p:bldP spid="64" grpId="1" animBg="1"/>
      <p:bldP spid="70" grpId="0" animBg="1"/>
      <p:bldP spid="70" grpId="1" animBg="1"/>
      <p:bldP spid="72" grpId="0" animBg="1"/>
      <p:bldP spid="72" grpId="1" animBg="1"/>
      <p:bldP spid="74" grpId="0" animBg="1"/>
      <p:bldP spid="74" grpId="1" animBg="1"/>
      <p:bldP spid="76" grpId="0" animBg="1"/>
      <p:bldP spid="76"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8"/>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9">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0"/>
            <a:srcRect l="25000" t="1621" r="27149" b="86863"/>
            <a:stretch/>
          </p:blipFill>
          <p:spPr>
            <a:xfrm>
              <a:off x="6837027" y="223657"/>
              <a:ext cx="518266" cy="538709"/>
            </a:xfrm>
            <a:prstGeom prst="rect">
              <a:avLst/>
            </a:prstGeom>
          </p:spPr>
        </p:pic>
      </p:grpSp>
      <p:sp>
        <p:nvSpPr>
          <p:cNvPr id="17" name="Rechteck 16">
            <a:extLst>
              <a:ext uri="{FF2B5EF4-FFF2-40B4-BE49-F238E27FC236}">
                <a16:creationId xmlns:a16="http://schemas.microsoft.com/office/drawing/2014/main" id="{0FCFDF5D-6264-D148-A66B-E8AA7AA4BF69}"/>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rechts 17">
            <a:hlinkClick r:id="rId11" action="ppaction://hlinksldjump"/>
            <a:extLst>
              <a:ext uri="{FF2B5EF4-FFF2-40B4-BE49-F238E27FC236}">
                <a16:creationId xmlns:a16="http://schemas.microsoft.com/office/drawing/2014/main" id="{ADA5EA26-FAC8-9B8E-55BA-388BD9114774}"/>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1">
            <a:extLst>
              <a:ext uri="{FF2B5EF4-FFF2-40B4-BE49-F238E27FC236}">
                <a16:creationId xmlns:a16="http://schemas.microsoft.com/office/drawing/2014/main" id="{DACEF05A-F974-9E5F-2C55-A10D86E1985B}"/>
              </a:ext>
            </a:extLst>
          </p:cNvPr>
          <p:cNvSpPr/>
          <p:nvPr/>
        </p:nvSpPr>
        <p:spPr>
          <a:xfrm>
            <a:off x="84568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6" name="Textfeld 15">
            <a:extLst>
              <a:ext uri="{FF2B5EF4-FFF2-40B4-BE49-F238E27FC236}">
                <a16:creationId xmlns:a16="http://schemas.microsoft.com/office/drawing/2014/main" id="{A5910FA7-C19A-0FEC-CE7A-38B1FD355A18}"/>
              </a:ext>
            </a:extLst>
          </p:cNvPr>
          <p:cNvSpPr txBox="1"/>
          <p:nvPr/>
        </p:nvSpPr>
        <p:spPr>
          <a:xfrm>
            <a:off x="1361893" y="1834666"/>
            <a:ext cx="2401215" cy="369332"/>
          </a:xfrm>
          <a:prstGeom prst="rect">
            <a:avLst/>
          </a:prstGeom>
          <a:noFill/>
        </p:spPr>
        <p:txBody>
          <a:bodyPr wrap="square" rtlCol="0">
            <a:spAutoFit/>
          </a:bodyPr>
          <a:lstStyle/>
          <a:p>
            <a:r>
              <a:rPr lang="en-GB" dirty="0" err="1"/>
              <a:t>Bunsenbrenner</a:t>
            </a:r>
            <a:endParaRPr lang="en-GB" dirty="0"/>
          </a:p>
        </p:txBody>
      </p:sp>
      <p:sp>
        <p:nvSpPr>
          <p:cNvPr id="21" name="Textfeld 20">
            <a:extLst>
              <a:ext uri="{FF2B5EF4-FFF2-40B4-BE49-F238E27FC236}">
                <a16:creationId xmlns:a16="http://schemas.microsoft.com/office/drawing/2014/main" id="{51CADF5E-E09B-2808-4E7C-9E6676F7D299}"/>
              </a:ext>
            </a:extLst>
          </p:cNvPr>
          <p:cNvSpPr txBox="1"/>
          <p:nvPr/>
        </p:nvSpPr>
        <p:spPr>
          <a:xfrm>
            <a:off x="845680" y="1213284"/>
            <a:ext cx="1610139" cy="461665"/>
          </a:xfrm>
          <a:prstGeom prst="rect">
            <a:avLst/>
          </a:prstGeom>
          <a:noFill/>
        </p:spPr>
        <p:txBody>
          <a:bodyPr wrap="square" rtlCol="0">
            <a:spAutoFit/>
          </a:bodyPr>
          <a:lstStyle/>
          <a:p>
            <a:r>
              <a:rPr lang="en-GB" sz="2400" dirty="0" err="1"/>
              <a:t>Materialien</a:t>
            </a:r>
            <a:endParaRPr lang="en-GB" sz="2400" dirty="0"/>
          </a:p>
        </p:txBody>
      </p:sp>
      <p:sp>
        <p:nvSpPr>
          <p:cNvPr id="23" name="Textfeld 22">
            <a:extLst>
              <a:ext uri="{FF2B5EF4-FFF2-40B4-BE49-F238E27FC236}">
                <a16:creationId xmlns:a16="http://schemas.microsoft.com/office/drawing/2014/main" id="{905D0D26-A758-C566-1EED-EC673435FE7E}"/>
              </a:ext>
            </a:extLst>
          </p:cNvPr>
          <p:cNvSpPr txBox="1"/>
          <p:nvPr/>
        </p:nvSpPr>
        <p:spPr>
          <a:xfrm>
            <a:off x="8016844" y="1213200"/>
            <a:ext cx="2011384" cy="461665"/>
          </a:xfrm>
          <a:prstGeom prst="rect">
            <a:avLst/>
          </a:prstGeom>
          <a:noFill/>
        </p:spPr>
        <p:txBody>
          <a:bodyPr wrap="square" rtlCol="0">
            <a:spAutoFit/>
          </a:bodyPr>
          <a:lstStyle/>
          <a:p>
            <a:r>
              <a:rPr lang="en-GB" sz="2400" dirty="0" err="1"/>
              <a:t>Chemikalien</a:t>
            </a:r>
            <a:endParaRPr lang="en-GB" sz="2400" dirty="0"/>
          </a:p>
        </p:txBody>
      </p:sp>
      <p:sp>
        <p:nvSpPr>
          <p:cNvPr id="28" name="2">
            <a:extLst>
              <a:ext uri="{FF2B5EF4-FFF2-40B4-BE49-F238E27FC236}">
                <a16:creationId xmlns:a16="http://schemas.microsoft.com/office/drawing/2014/main" id="{44C47BBA-0C30-C683-C56B-475CD828983F}"/>
              </a:ext>
            </a:extLst>
          </p:cNvPr>
          <p:cNvSpPr/>
          <p:nvPr/>
        </p:nvSpPr>
        <p:spPr>
          <a:xfrm>
            <a:off x="84568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9" name="Textfeld 28">
            <a:extLst>
              <a:ext uri="{FF2B5EF4-FFF2-40B4-BE49-F238E27FC236}">
                <a16:creationId xmlns:a16="http://schemas.microsoft.com/office/drawing/2014/main" id="{186DEFBF-9258-0F38-3EE7-11BCB84C76FA}"/>
              </a:ext>
            </a:extLst>
          </p:cNvPr>
          <p:cNvSpPr txBox="1"/>
          <p:nvPr/>
        </p:nvSpPr>
        <p:spPr>
          <a:xfrm>
            <a:off x="1361893" y="2333215"/>
            <a:ext cx="1829038" cy="369332"/>
          </a:xfrm>
          <a:prstGeom prst="rect">
            <a:avLst/>
          </a:prstGeom>
          <a:noFill/>
        </p:spPr>
        <p:txBody>
          <a:bodyPr wrap="square" rtlCol="0">
            <a:spAutoFit/>
          </a:bodyPr>
          <a:lstStyle/>
          <a:p>
            <a:r>
              <a:rPr lang="en-GB" dirty="0"/>
              <a:t>Magnet</a:t>
            </a:r>
          </a:p>
        </p:txBody>
      </p:sp>
      <p:sp>
        <p:nvSpPr>
          <p:cNvPr id="30" name="3">
            <a:extLst>
              <a:ext uri="{FF2B5EF4-FFF2-40B4-BE49-F238E27FC236}">
                <a16:creationId xmlns:a16="http://schemas.microsoft.com/office/drawing/2014/main" id="{3C433933-F69C-AFA6-953E-17749318F402}"/>
              </a:ext>
            </a:extLst>
          </p:cNvPr>
          <p:cNvSpPr/>
          <p:nvPr/>
        </p:nvSpPr>
        <p:spPr>
          <a:xfrm>
            <a:off x="8011340"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1" name="Textfeld 30">
            <a:extLst>
              <a:ext uri="{FF2B5EF4-FFF2-40B4-BE49-F238E27FC236}">
                <a16:creationId xmlns:a16="http://schemas.microsoft.com/office/drawing/2014/main" id="{660394DB-4F2C-D2E6-19C5-E6E00F956E1B}"/>
              </a:ext>
            </a:extLst>
          </p:cNvPr>
          <p:cNvSpPr txBox="1"/>
          <p:nvPr/>
        </p:nvSpPr>
        <p:spPr>
          <a:xfrm>
            <a:off x="8527553" y="1834666"/>
            <a:ext cx="1610139" cy="369332"/>
          </a:xfrm>
          <a:prstGeom prst="rect">
            <a:avLst/>
          </a:prstGeom>
          <a:noFill/>
        </p:spPr>
        <p:txBody>
          <a:bodyPr wrap="square" rtlCol="0">
            <a:spAutoFit/>
          </a:bodyPr>
          <a:lstStyle/>
          <a:p>
            <a:r>
              <a:rPr lang="en-GB" dirty="0" err="1"/>
              <a:t>Dest</a:t>
            </a:r>
            <a:r>
              <a:rPr lang="en-GB" dirty="0"/>
              <a:t>. Wasser</a:t>
            </a:r>
          </a:p>
        </p:txBody>
      </p:sp>
      <p:sp>
        <p:nvSpPr>
          <p:cNvPr id="32" name="4">
            <a:extLst>
              <a:ext uri="{FF2B5EF4-FFF2-40B4-BE49-F238E27FC236}">
                <a16:creationId xmlns:a16="http://schemas.microsoft.com/office/drawing/2014/main" id="{B51505AF-AA66-C772-018A-D3632E270692}"/>
              </a:ext>
            </a:extLst>
          </p:cNvPr>
          <p:cNvSpPr/>
          <p:nvPr/>
        </p:nvSpPr>
        <p:spPr>
          <a:xfrm>
            <a:off x="8011340"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3" name="Textfeld 32">
            <a:extLst>
              <a:ext uri="{FF2B5EF4-FFF2-40B4-BE49-F238E27FC236}">
                <a16:creationId xmlns:a16="http://schemas.microsoft.com/office/drawing/2014/main" id="{10DF4DB0-B2AA-CBA7-4DA9-E5F2F1CCE711}"/>
              </a:ext>
            </a:extLst>
          </p:cNvPr>
          <p:cNvSpPr txBox="1"/>
          <p:nvPr/>
        </p:nvSpPr>
        <p:spPr>
          <a:xfrm>
            <a:off x="8527553" y="2333215"/>
            <a:ext cx="1610139" cy="369332"/>
          </a:xfrm>
          <a:prstGeom prst="rect">
            <a:avLst/>
          </a:prstGeom>
          <a:noFill/>
        </p:spPr>
        <p:txBody>
          <a:bodyPr wrap="square" rtlCol="0">
            <a:spAutoFit/>
          </a:bodyPr>
          <a:lstStyle/>
          <a:p>
            <a:r>
              <a:rPr lang="en-GB" dirty="0" err="1"/>
              <a:t>Salz</a:t>
            </a:r>
            <a:endParaRPr lang="en-GB" dirty="0"/>
          </a:p>
        </p:txBody>
      </p:sp>
      <p:sp>
        <p:nvSpPr>
          <p:cNvPr id="34" name="5">
            <a:extLst>
              <a:ext uri="{FF2B5EF4-FFF2-40B4-BE49-F238E27FC236}">
                <a16:creationId xmlns:a16="http://schemas.microsoft.com/office/drawing/2014/main" id="{B6B3AC5D-3E47-B937-0E80-159A8B26F253}"/>
              </a:ext>
            </a:extLst>
          </p:cNvPr>
          <p:cNvSpPr/>
          <p:nvPr/>
        </p:nvSpPr>
        <p:spPr>
          <a:xfrm>
            <a:off x="8010195" y="2937225"/>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35" name="Textfeld 34">
            <a:extLst>
              <a:ext uri="{FF2B5EF4-FFF2-40B4-BE49-F238E27FC236}">
                <a16:creationId xmlns:a16="http://schemas.microsoft.com/office/drawing/2014/main" id="{32F10EDC-6A73-77BC-E417-5FB6E63EDED9}"/>
              </a:ext>
            </a:extLst>
          </p:cNvPr>
          <p:cNvSpPr txBox="1"/>
          <p:nvPr/>
        </p:nvSpPr>
        <p:spPr>
          <a:xfrm>
            <a:off x="8526408" y="2860559"/>
            <a:ext cx="1080000" cy="369332"/>
          </a:xfrm>
          <a:prstGeom prst="rect">
            <a:avLst/>
          </a:prstGeom>
          <a:noFill/>
        </p:spPr>
        <p:txBody>
          <a:bodyPr wrap="square" rtlCol="0">
            <a:spAutoFit/>
          </a:bodyPr>
          <a:lstStyle/>
          <a:p>
            <a:r>
              <a:rPr lang="en-GB" dirty="0"/>
              <a:t>Zucker</a:t>
            </a:r>
          </a:p>
        </p:txBody>
      </p:sp>
      <p:sp>
        <p:nvSpPr>
          <p:cNvPr id="68" name="H4">
            <a:extLst>
              <a:ext uri="{FF2B5EF4-FFF2-40B4-BE49-F238E27FC236}">
                <a16:creationId xmlns:a16="http://schemas.microsoft.com/office/drawing/2014/main" id="{75C8F794-4535-4022-C77D-31B22913C768}"/>
              </a:ext>
            </a:extLst>
          </p:cNvPr>
          <p:cNvSpPr>
            <a:spLocks/>
          </p:cNvSpPr>
          <p:nvPr/>
        </p:nvSpPr>
        <p:spPr>
          <a:xfrm>
            <a:off x="8034146" y="2363799"/>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H3">
            <a:extLst>
              <a:ext uri="{FF2B5EF4-FFF2-40B4-BE49-F238E27FC236}">
                <a16:creationId xmlns:a16="http://schemas.microsoft.com/office/drawing/2014/main" id="{8E277E59-ABCC-1085-3EF5-0E3A42448ABE}"/>
              </a:ext>
            </a:extLst>
          </p:cNvPr>
          <p:cNvSpPr>
            <a:spLocks/>
          </p:cNvSpPr>
          <p:nvPr/>
        </p:nvSpPr>
        <p:spPr>
          <a:xfrm>
            <a:off x="8034146"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H5">
            <a:extLst>
              <a:ext uri="{FF2B5EF4-FFF2-40B4-BE49-F238E27FC236}">
                <a16:creationId xmlns:a16="http://schemas.microsoft.com/office/drawing/2014/main" id="{9F5C924A-8F6E-8E37-D7D9-FD9B255E0D4B}"/>
              </a:ext>
            </a:extLst>
          </p:cNvPr>
          <p:cNvSpPr>
            <a:spLocks/>
          </p:cNvSpPr>
          <p:nvPr/>
        </p:nvSpPr>
        <p:spPr>
          <a:xfrm>
            <a:off x="8034146" y="2889913"/>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H2">
            <a:extLst>
              <a:ext uri="{FF2B5EF4-FFF2-40B4-BE49-F238E27FC236}">
                <a16:creationId xmlns:a16="http://schemas.microsoft.com/office/drawing/2014/main" id="{50705687-CB1A-8E26-66C5-8F6F907CDF8B}"/>
              </a:ext>
            </a:extLst>
          </p:cNvPr>
          <p:cNvSpPr>
            <a:spLocks/>
          </p:cNvSpPr>
          <p:nvPr/>
        </p:nvSpPr>
        <p:spPr>
          <a:xfrm>
            <a:off x="869631"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H1">
            <a:extLst>
              <a:ext uri="{FF2B5EF4-FFF2-40B4-BE49-F238E27FC236}">
                <a16:creationId xmlns:a16="http://schemas.microsoft.com/office/drawing/2014/main" id="{CD05B9EF-7E17-EAC1-572F-1FE0AE33A6BB}"/>
              </a:ext>
            </a:extLst>
          </p:cNvPr>
          <p:cNvSpPr>
            <a:spLocks/>
          </p:cNvSpPr>
          <p:nvPr/>
        </p:nvSpPr>
        <p:spPr>
          <a:xfrm>
            <a:off x="869631"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feld 76">
            <a:extLst>
              <a:ext uri="{FF2B5EF4-FFF2-40B4-BE49-F238E27FC236}">
                <a16:creationId xmlns:a16="http://schemas.microsoft.com/office/drawing/2014/main" id="{ED9EE29C-CD6E-A6B7-AE80-CC370417E046}"/>
              </a:ext>
            </a:extLst>
          </p:cNvPr>
          <p:cNvSpPr txBox="1"/>
          <p:nvPr/>
        </p:nvSpPr>
        <p:spPr>
          <a:xfrm>
            <a:off x="845679" y="3247378"/>
            <a:ext cx="1855480" cy="461665"/>
          </a:xfrm>
          <a:prstGeom prst="rect">
            <a:avLst/>
          </a:prstGeom>
          <a:noFill/>
        </p:spPr>
        <p:txBody>
          <a:bodyPr wrap="square" rtlCol="0">
            <a:spAutoFit/>
          </a:bodyPr>
          <a:lstStyle/>
          <a:p>
            <a:r>
              <a:rPr lang="en-GB" sz="2400" dirty="0" err="1"/>
              <a:t>Durchführung</a:t>
            </a:r>
            <a:endParaRPr lang="en-GB" sz="2400" dirty="0"/>
          </a:p>
        </p:txBody>
      </p:sp>
      <p:sp>
        <p:nvSpPr>
          <p:cNvPr id="78" name="Textfeld 77">
            <a:extLst>
              <a:ext uri="{FF2B5EF4-FFF2-40B4-BE49-F238E27FC236}">
                <a16:creationId xmlns:a16="http://schemas.microsoft.com/office/drawing/2014/main" id="{28B2634F-F3C2-DE5B-B410-ABC3F2C64FAA}"/>
              </a:ext>
            </a:extLst>
          </p:cNvPr>
          <p:cNvSpPr txBox="1"/>
          <p:nvPr/>
        </p:nvSpPr>
        <p:spPr>
          <a:xfrm>
            <a:off x="845679" y="3821311"/>
            <a:ext cx="7831185" cy="923330"/>
          </a:xfrm>
          <a:prstGeom prst="rect">
            <a:avLst/>
          </a:prstGeom>
          <a:noFill/>
        </p:spPr>
        <p:txBody>
          <a:bodyPr wrap="square" rtlCol="0">
            <a:spAutoFit/>
          </a:bodyPr>
          <a:lstStyle/>
          <a:p>
            <a:pPr marL="342900" indent="-342900">
              <a:buAutoNum type="arabicPeriod"/>
            </a:pPr>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Teste die in der Tabelle genannten Eigenschaften von Zucker</a:t>
            </a:r>
          </a:p>
          <a:p>
            <a:pPr marL="342900" indent="-342900">
              <a:buAutoNum type="arabicPeriod"/>
            </a:pPr>
            <a:r>
              <a:rPr lang="de-DE" sz="18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Teste die in der Tabelle genannten Eigenschaften von Salz</a:t>
            </a:r>
          </a:p>
          <a:p>
            <a:pPr marL="342900" indent="-342900">
              <a:buAutoNum type="arabicPeriod"/>
            </a:pPr>
            <a:r>
              <a:rPr lang="de-DE" dirty="0">
                <a:solidFill>
                  <a:srgbClr val="1D1B11"/>
                </a:solidFill>
                <a:latin typeface="Cambria" panose="02040503050406030204" pitchFamily="18" charset="0"/>
                <a:ea typeface="Calibri" panose="020F0502020204030204" pitchFamily="34" charset="0"/>
                <a:cs typeface="Times New Roman" panose="02020603050405020304" pitchFamily="18" charset="0"/>
              </a:rPr>
              <a:t>Trage deine Beobachtungen in die Tabelle ein</a:t>
            </a:r>
          </a:p>
        </p:txBody>
      </p:sp>
      <p:sp>
        <p:nvSpPr>
          <p:cNvPr id="87" name="Button">
            <a:extLst>
              <a:ext uri="{FF2B5EF4-FFF2-40B4-BE49-F238E27FC236}">
                <a16:creationId xmlns:a16="http://schemas.microsoft.com/office/drawing/2014/main" id="{79C199C4-9202-1ABD-82DB-3F8BA5FB9EE7}"/>
              </a:ext>
            </a:extLst>
          </p:cNvPr>
          <p:cNvSpPr/>
          <p:nvPr/>
        </p:nvSpPr>
        <p:spPr>
          <a:xfrm>
            <a:off x="8016844" y="3876473"/>
            <a:ext cx="1855480" cy="594939"/>
          </a:xfrm>
          <a:prstGeom prst="roundRect">
            <a:avLst/>
          </a:prstGeom>
          <a:solidFill>
            <a:srgbClr val="4CE5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Nächster</a:t>
            </a:r>
            <a:r>
              <a:rPr lang="en-GB" dirty="0"/>
              <a:t> Schritt</a:t>
            </a:r>
          </a:p>
        </p:txBody>
      </p:sp>
      <p:sp>
        <p:nvSpPr>
          <p:cNvPr id="9" name="1">
            <a:extLst>
              <a:ext uri="{FF2B5EF4-FFF2-40B4-BE49-F238E27FC236}">
                <a16:creationId xmlns:a16="http://schemas.microsoft.com/office/drawing/2014/main" id="{03803E18-7191-3746-015F-59AF8BD6E7DA}"/>
              </a:ext>
            </a:extLst>
          </p:cNvPr>
          <p:cNvSpPr/>
          <p:nvPr/>
        </p:nvSpPr>
        <p:spPr>
          <a:xfrm>
            <a:off x="3329073"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1" name="Textfeld 10">
            <a:extLst>
              <a:ext uri="{FF2B5EF4-FFF2-40B4-BE49-F238E27FC236}">
                <a16:creationId xmlns:a16="http://schemas.microsoft.com/office/drawing/2014/main" id="{77EEA99F-E7AB-6565-AC12-D258E8A5D4F7}"/>
              </a:ext>
            </a:extLst>
          </p:cNvPr>
          <p:cNvSpPr txBox="1"/>
          <p:nvPr/>
        </p:nvSpPr>
        <p:spPr>
          <a:xfrm>
            <a:off x="3845286" y="1834666"/>
            <a:ext cx="2401215" cy="369332"/>
          </a:xfrm>
          <a:prstGeom prst="rect">
            <a:avLst/>
          </a:prstGeom>
          <a:noFill/>
        </p:spPr>
        <p:txBody>
          <a:bodyPr wrap="square" rtlCol="0">
            <a:spAutoFit/>
          </a:bodyPr>
          <a:lstStyle/>
          <a:p>
            <a:r>
              <a:rPr lang="en-GB" dirty="0"/>
              <a:t>6 </a:t>
            </a:r>
            <a:r>
              <a:rPr lang="en-GB" dirty="0" err="1"/>
              <a:t>Reagenzgläser</a:t>
            </a:r>
            <a:endParaRPr lang="en-GB" dirty="0"/>
          </a:p>
        </p:txBody>
      </p:sp>
      <p:sp>
        <p:nvSpPr>
          <p:cNvPr id="15" name="2">
            <a:extLst>
              <a:ext uri="{FF2B5EF4-FFF2-40B4-BE49-F238E27FC236}">
                <a16:creationId xmlns:a16="http://schemas.microsoft.com/office/drawing/2014/main" id="{43D4F232-B4D6-72EA-C369-2CA6CF66DB2F}"/>
              </a:ext>
            </a:extLst>
          </p:cNvPr>
          <p:cNvSpPr/>
          <p:nvPr/>
        </p:nvSpPr>
        <p:spPr>
          <a:xfrm>
            <a:off x="3329073" y="2409881"/>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19" name="Textfeld 18">
            <a:extLst>
              <a:ext uri="{FF2B5EF4-FFF2-40B4-BE49-F238E27FC236}">
                <a16:creationId xmlns:a16="http://schemas.microsoft.com/office/drawing/2014/main" id="{65BBF164-7354-DE12-6C62-6B0460F9DEEC}"/>
              </a:ext>
            </a:extLst>
          </p:cNvPr>
          <p:cNvSpPr txBox="1"/>
          <p:nvPr/>
        </p:nvSpPr>
        <p:spPr>
          <a:xfrm>
            <a:off x="3845285" y="2333215"/>
            <a:ext cx="2174923" cy="369332"/>
          </a:xfrm>
          <a:prstGeom prst="rect">
            <a:avLst/>
          </a:prstGeom>
          <a:noFill/>
        </p:spPr>
        <p:txBody>
          <a:bodyPr wrap="square" rtlCol="0">
            <a:spAutoFit/>
          </a:bodyPr>
          <a:lstStyle/>
          <a:p>
            <a:r>
              <a:rPr lang="en-GB" dirty="0" err="1"/>
              <a:t>Reagenzglasklammer</a:t>
            </a:r>
            <a:endParaRPr lang="en-GB" dirty="0"/>
          </a:p>
        </p:txBody>
      </p:sp>
      <p:sp>
        <p:nvSpPr>
          <p:cNvPr id="20" name="H2">
            <a:extLst>
              <a:ext uri="{FF2B5EF4-FFF2-40B4-BE49-F238E27FC236}">
                <a16:creationId xmlns:a16="http://schemas.microsoft.com/office/drawing/2014/main" id="{D4DD6CF9-8E0A-0E74-C156-D079323E16F2}"/>
              </a:ext>
            </a:extLst>
          </p:cNvPr>
          <p:cNvSpPr>
            <a:spLocks/>
          </p:cNvSpPr>
          <p:nvPr/>
        </p:nvSpPr>
        <p:spPr>
          <a:xfrm>
            <a:off x="3353024" y="2359340"/>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H1">
            <a:extLst>
              <a:ext uri="{FF2B5EF4-FFF2-40B4-BE49-F238E27FC236}">
                <a16:creationId xmlns:a16="http://schemas.microsoft.com/office/drawing/2014/main" id="{1CBB6106-462E-3BAA-6F22-88E52E31C335}"/>
              </a:ext>
            </a:extLst>
          </p:cNvPr>
          <p:cNvSpPr>
            <a:spLocks/>
          </p:cNvSpPr>
          <p:nvPr/>
        </p:nvSpPr>
        <p:spPr>
          <a:xfrm>
            <a:off x="3353024"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1">
            <a:extLst>
              <a:ext uri="{FF2B5EF4-FFF2-40B4-BE49-F238E27FC236}">
                <a16:creationId xmlns:a16="http://schemas.microsoft.com/office/drawing/2014/main" id="{DF960122-C088-CCA9-5621-22524A36580B}"/>
              </a:ext>
            </a:extLst>
          </p:cNvPr>
          <p:cNvSpPr/>
          <p:nvPr/>
        </p:nvSpPr>
        <p:spPr>
          <a:xfrm>
            <a:off x="5980833" y="1911332"/>
            <a:ext cx="216000" cy="216000"/>
          </a:xfrm>
          <a:prstGeom prst="rect">
            <a:avLst/>
          </a:prstGeom>
          <a:solidFill>
            <a:srgbClr val="4CE5B5"/>
          </a:solidFill>
          <a:ln>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a:p>
        </p:txBody>
      </p:sp>
      <p:sp>
        <p:nvSpPr>
          <p:cNvPr id="26" name="Textfeld 25">
            <a:extLst>
              <a:ext uri="{FF2B5EF4-FFF2-40B4-BE49-F238E27FC236}">
                <a16:creationId xmlns:a16="http://schemas.microsoft.com/office/drawing/2014/main" id="{1F6201C1-B100-25AA-0265-9847C97F0000}"/>
              </a:ext>
            </a:extLst>
          </p:cNvPr>
          <p:cNvSpPr txBox="1"/>
          <p:nvPr/>
        </p:nvSpPr>
        <p:spPr>
          <a:xfrm>
            <a:off x="6497046" y="1834666"/>
            <a:ext cx="1080000" cy="369332"/>
          </a:xfrm>
          <a:prstGeom prst="rect">
            <a:avLst/>
          </a:prstGeom>
          <a:noFill/>
        </p:spPr>
        <p:txBody>
          <a:bodyPr wrap="square" rtlCol="0">
            <a:spAutoFit/>
          </a:bodyPr>
          <a:lstStyle/>
          <a:p>
            <a:r>
              <a:rPr lang="en-GB" dirty="0" err="1"/>
              <a:t>Spatel</a:t>
            </a:r>
            <a:endParaRPr lang="en-GB" dirty="0"/>
          </a:p>
        </p:txBody>
      </p:sp>
      <p:sp>
        <p:nvSpPr>
          <p:cNvPr id="27" name="H1">
            <a:extLst>
              <a:ext uri="{FF2B5EF4-FFF2-40B4-BE49-F238E27FC236}">
                <a16:creationId xmlns:a16="http://schemas.microsoft.com/office/drawing/2014/main" id="{BF12EB56-11B4-0656-953C-13CAB4DB6B82}"/>
              </a:ext>
            </a:extLst>
          </p:cNvPr>
          <p:cNvSpPr>
            <a:spLocks/>
          </p:cNvSpPr>
          <p:nvPr/>
        </p:nvSpPr>
        <p:spPr>
          <a:xfrm>
            <a:off x="6004784" y="1860112"/>
            <a:ext cx="216000" cy="215991"/>
          </a:xfrm>
          <a:custGeom>
            <a:avLst/>
            <a:gdLst>
              <a:gd name="connsiteX0" fmla="*/ 0 w 216000"/>
              <a:gd name="connsiteY0" fmla="*/ 121427 h 215991"/>
              <a:gd name="connsiteX1" fmla="*/ 84134 w 216000"/>
              <a:gd name="connsiteY1" fmla="*/ 215991 h 215991"/>
              <a:gd name="connsiteX2" fmla="*/ 216000 w 216000"/>
              <a:gd name="connsiteY2" fmla="*/ 0 h 215991"/>
            </a:gdLst>
            <a:ahLst/>
            <a:cxnLst>
              <a:cxn ang="0">
                <a:pos x="connsiteX0" y="connsiteY0"/>
              </a:cxn>
              <a:cxn ang="0">
                <a:pos x="connsiteX1" y="connsiteY1"/>
              </a:cxn>
              <a:cxn ang="0">
                <a:pos x="connsiteX2" y="connsiteY2"/>
              </a:cxn>
            </a:cxnLst>
            <a:rect l="l" t="t" r="r" b="b"/>
            <a:pathLst>
              <a:path w="216000" h="215991" extrusionOk="0">
                <a:moveTo>
                  <a:pt x="0" y="121427"/>
                </a:moveTo>
                <a:cubicBezTo>
                  <a:pt x="21155" y="129775"/>
                  <a:pt x="48969" y="168576"/>
                  <a:pt x="84134" y="215991"/>
                </a:cubicBezTo>
                <a:cubicBezTo>
                  <a:pt x="120099" y="124021"/>
                  <a:pt x="204612" y="30816"/>
                  <a:pt x="216000" y="0"/>
                </a:cubicBezTo>
              </a:path>
            </a:pathLst>
          </a:custGeom>
          <a:noFill/>
          <a:ln w="28575">
            <a:solidFill>
              <a:schemeClr val="tx1"/>
            </a:solidFill>
            <a:extLst>
              <a:ext uri="{C807C97D-BFC1-408E-A445-0C87EB9F89A2}">
                <ask:lineSketchStyleProps xmlns:ask="http://schemas.microsoft.com/office/drawing/2018/sketchyshapes" sd="1219033472">
                  <a:custGeom>
                    <a:avLst/>
                    <a:gdLst>
                      <a:gd name="connsiteX0" fmla="*/ 0 w 1356360"/>
                      <a:gd name="connsiteY0" fmla="*/ 574040 h 1021080"/>
                      <a:gd name="connsiteX1" fmla="*/ 528320 w 1356360"/>
                      <a:gd name="connsiteY1" fmla="*/ 1021080 h 1021080"/>
                      <a:gd name="connsiteX2" fmla="*/ 1356360 w 1356360"/>
                      <a:gd name="connsiteY2" fmla="*/ 0 h 1021080"/>
                    </a:gdLst>
                    <a:ahLst/>
                    <a:cxnLst>
                      <a:cxn ang="0">
                        <a:pos x="connsiteX0" y="connsiteY0"/>
                      </a:cxn>
                      <a:cxn ang="0">
                        <a:pos x="connsiteX1" y="connsiteY1"/>
                      </a:cxn>
                      <a:cxn ang="0">
                        <a:pos x="connsiteX2" y="connsiteY2"/>
                      </a:cxn>
                    </a:cxnLst>
                    <a:rect l="l" t="t" r="r" b="b"/>
                    <a:pathLst>
                      <a:path w="1356360" h="1021080">
                        <a:moveTo>
                          <a:pt x="0" y="574040"/>
                        </a:moveTo>
                        <a:lnTo>
                          <a:pt x="528320" y="1021080"/>
                        </a:lnTo>
                        <a:lnTo>
                          <a:pt x="1356360" y="0"/>
                        </a:ln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8" name="Tabelle 37">
            <a:extLst>
              <a:ext uri="{FF2B5EF4-FFF2-40B4-BE49-F238E27FC236}">
                <a16:creationId xmlns:a16="http://schemas.microsoft.com/office/drawing/2014/main" id="{E3B1FA08-9F75-8883-E295-481600BCB981}"/>
              </a:ext>
            </a:extLst>
          </p:cNvPr>
          <p:cNvGraphicFramePr>
            <a:graphicFrameLocks noGrp="1"/>
          </p:cNvGraphicFramePr>
          <p:nvPr>
            <p:extLst>
              <p:ext uri="{D42A27DB-BD31-4B8C-83A1-F6EECF244321}">
                <p14:modId xmlns:p14="http://schemas.microsoft.com/office/powerpoint/2010/main" val="2644108477"/>
              </p:ext>
            </p:extLst>
          </p:nvPr>
        </p:nvGraphicFramePr>
        <p:xfrm>
          <a:off x="1565829" y="4988469"/>
          <a:ext cx="6471720" cy="1707328"/>
        </p:xfrm>
        <a:graphic>
          <a:graphicData uri="http://schemas.openxmlformats.org/drawingml/2006/table">
            <a:tbl>
              <a:tblPr firstRow="1" firstCol="1" bandRow="1">
                <a:tableStyleId>{93296810-A885-4BE3-A3E7-6D5BEEA58F35}</a:tableStyleId>
              </a:tblPr>
              <a:tblGrid>
                <a:gridCol w="2157240">
                  <a:extLst>
                    <a:ext uri="{9D8B030D-6E8A-4147-A177-3AD203B41FA5}">
                      <a16:colId xmlns:a16="http://schemas.microsoft.com/office/drawing/2014/main" val="2721191169"/>
                    </a:ext>
                  </a:extLst>
                </a:gridCol>
                <a:gridCol w="2157240">
                  <a:extLst>
                    <a:ext uri="{9D8B030D-6E8A-4147-A177-3AD203B41FA5}">
                      <a16:colId xmlns:a16="http://schemas.microsoft.com/office/drawing/2014/main" val="1884091179"/>
                    </a:ext>
                  </a:extLst>
                </a:gridCol>
                <a:gridCol w="2157240">
                  <a:extLst>
                    <a:ext uri="{9D8B030D-6E8A-4147-A177-3AD203B41FA5}">
                      <a16:colId xmlns:a16="http://schemas.microsoft.com/office/drawing/2014/main" val="2833985956"/>
                    </a:ext>
                  </a:extLst>
                </a:gridCol>
              </a:tblGrid>
              <a:tr h="0">
                <a:tc>
                  <a:txBody>
                    <a:bodyPr/>
                    <a:lstStyle/>
                    <a:p>
                      <a:pPr algn="just">
                        <a:lnSpc>
                          <a:spcPct val="150000"/>
                        </a:lnSpc>
                        <a:spcAft>
                          <a:spcPts val="1000"/>
                        </a:spcAft>
                        <a:tabLst>
                          <a:tab pos="1260475" algn="l"/>
                        </a:tabLst>
                      </a:pPr>
                      <a:r>
                        <a:rPr lang="de-DE" sz="1200" dirty="0">
                          <a:effectLst/>
                        </a:rPr>
                        <a:t>Eigenschaften</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r>
                        <a:rPr lang="de-DE" sz="1200" dirty="0">
                          <a:effectLst/>
                        </a:rPr>
                        <a:t>Kochsalz</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r>
                        <a:rPr lang="de-DE" sz="1200" dirty="0">
                          <a:effectLst/>
                        </a:rPr>
                        <a:t>Haushaltszucker</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extLst>
                  <a:ext uri="{0D108BD9-81ED-4DB2-BD59-A6C34878D82A}">
                    <a16:rowId xmlns:a16="http://schemas.microsoft.com/office/drawing/2014/main" val="4119404111"/>
                  </a:ext>
                </a:extLst>
              </a:tr>
              <a:tr h="0">
                <a:tc>
                  <a:txBody>
                    <a:bodyPr/>
                    <a:lstStyle/>
                    <a:p>
                      <a:pPr algn="just">
                        <a:lnSpc>
                          <a:spcPct val="150000"/>
                        </a:lnSpc>
                        <a:spcAft>
                          <a:spcPts val="1000"/>
                        </a:spcAft>
                        <a:tabLst>
                          <a:tab pos="1260475" algn="l"/>
                        </a:tabLst>
                      </a:pPr>
                      <a:r>
                        <a:rPr lang="de-DE" sz="1200" dirty="0">
                          <a:effectLst/>
                        </a:rPr>
                        <a:t>Aggregatzustand</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extLst>
                  <a:ext uri="{0D108BD9-81ED-4DB2-BD59-A6C34878D82A}">
                    <a16:rowId xmlns:a16="http://schemas.microsoft.com/office/drawing/2014/main" val="2096277119"/>
                  </a:ext>
                </a:extLst>
              </a:tr>
              <a:tr h="0">
                <a:tc>
                  <a:txBody>
                    <a:bodyPr/>
                    <a:lstStyle/>
                    <a:p>
                      <a:pPr algn="just">
                        <a:lnSpc>
                          <a:spcPct val="150000"/>
                        </a:lnSpc>
                        <a:spcAft>
                          <a:spcPts val="1000"/>
                        </a:spcAft>
                        <a:tabLst>
                          <a:tab pos="1260475" algn="l"/>
                        </a:tabLst>
                      </a:pPr>
                      <a:r>
                        <a:rPr lang="de-DE" sz="1200">
                          <a:effectLst/>
                        </a:rPr>
                        <a:t>Farbe</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extLst>
                  <a:ext uri="{0D108BD9-81ED-4DB2-BD59-A6C34878D82A}">
                    <a16:rowId xmlns:a16="http://schemas.microsoft.com/office/drawing/2014/main" val="65990006"/>
                  </a:ext>
                </a:extLst>
              </a:tr>
              <a:tr h="0">
                <a:tc>
                  <a:txBody>
                    <a:bodyPr/>
                    <a:lstStyle/>
                    <a:p>
                      <a:pPr algn="just">
                        <a:lnSpc>
                          <a:spcPct val="150000"/>
                        </a:lnSpc>
                        <a:spcAft>
                          <a:spcPts val="1000"/>
                        </a:spcAft>
                        <a:tabLst>
                          <a:tab pos="1260475" algn="l"/>
                        </a:tabLst>
                      </a:pPr>
                      <a:r>
                        <a:rPr lang="de-DE" sz="1200">
                          <a:effectLst/>
                        </a:rPr>
                        <a:t>Geruch</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extLst>
                  <a:ext uri="{0D108BD9-81ED-4DB2-BD59-A6C34878D82A}">
                    <a16:rowId xmlns:a16="http://schemas.microsoft.com/office/drawing/2014/main" val="1428727009"/>
                  </a:ext>
                </a:extLst>
              </a:tr>
              <a:tr h="0">
                <a:tc>
                  <a:txBody>
                    <a:bodyPr/>
                    <a:lstStyle/>
                    <a:p>
                      <a:pPr algn="just">
                        <a:lnSpc>
                          <a:spcPct val="150000"/>
                        </a:lnSpc>
                        <a:spcAft>
                          <a:spcPts val="1000"/>
                        </a:spcAft>
                        <a:tabLst>
                          <a:tab pos="1260475" algn="l"/>
                        </a:tabLst>
                      </a:pPr>
                      <a:r>
                        <a:rPr lang="de-DE" sz="1200">
                          <a:effectLst/>
                        </a:rPr>
                        <a:t>Magnetismus</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extLst>
                  <a:ext uri="{0D108BD9-81ED-4DB2-BD59-A6C34878D82A}">
                    <a16:rowId xmlns:a16="http://schemas.microsoft.com/office/drawing/2014/main" val="1698508809"/>
                  </a:ext>
                </a:extLst>
              </a:tr>
              <a:tr h="0">
                <a:tc>
                  <a:txBody>
                    <a:bodyPr/>
                    <a:lstStyle/>
                    <a:p>
                      <a:pPr algn="just">
                        <a:lnSpc>
                          <a:spcPct val="150000"/>
                        </a:lnSpc>
                        <a:spcAft>
                          <a:spcPts val="1000"/>
                        </a:spcAft>
                        <a:tabLst>
                          <a:tab pos="1260475" algn="l"/>
                        </a:tabLst>
                      </a:pPr>
                      <a:r>
                        <a:rPr lang="de-DE" sz="1200">
                          <a:effectLst/>
                        </a:rPr>
                        <a:t>Löslichkeit in Wasser</a:t>
                      </a:r>
                      <a:endParaRPr lang="de-DE" sz="120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40000"/>
                      </a:srgbClr>
                    </a:solidFill>
                  </a:tcPr>
                </a:tc>
                <a:extLst>
                  <a:ext uri="{0D108BD9-81ED-4DB2-BD59-A6C34878D82A}">
                    <a16:rowId xmlns:a16="http://schemas.microsoft.com/office/drawing/2014/main" val="4054580795"/>
                  </a:ext>
                </a:extLst>
              </a:tr>
              <a:tr h="0">
                <a:tc>
                  <a:txBody>
                    <a:bodyPr/>
                    <a:lstStyle/>
                    <a:p>
                      <a:pPr algn="just">
                        <a:lnSpc>
                          <a:spcPct val="150000"/>
                        </a:lnSpc>
                        <a:spcAft>
                          <a:spcPts val="1000"/>
                        </a:spcAft>
                        <a:tabLst>
                          <a:tab pos="1260475" algn="l"/>
                        </a:tabLst>
                      </a:pPr>
                      <a:r>
                        <a:rPr lang="de-DE" sz="1200" dirty="0">
                          <a:effectLst/>
                        </a:rPr>
                        <a:t>Verhalten beim Erhitzen</a:t>
                      </a: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tc>
                  <a:txBody>
                    <a:bodyPr/>
                    <a:lstStyle/>
                    <a:p>
                      <a:pPr algn="just">
                        <a:lnSpc>
                          <a:spcPct val="150000"/>
                        </a:lnSpc>
                        <a:spcAft>
                          <a:spcPts val="1000"/>
                        </a:spcAft>
                        <a:tabLst>
                          <a:tab pos="1260475" algn="l"/>
                        </a:tabLst>
                      </a:pPr>
                      <a:endPar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solidFill>
                      <a:srgbClr val="4CE5B5">
                        <a:alpha val="20000"/>
                      </a:srgbClr>
                    </a:solidFill>
                  </a:tcPr>
                </a:tc>
                <a:extLst>
                  <a:ext uri="{0D108BD9-81ED-4DB2-BD59-A6C34878D82A}">
                    <a16:rowId xmlns:a16="http://schemas.microsoft.com/office/drawing/2014/main" val="3482545819"/>
                  </a:ext>
                </a:extLst>
              </a:tr>
            </a:tbl>
          </a:graphicData>
        </a:graphic>
      </p:graphicFrame>
      <p:sp>
        <p:nvSpPr>
          <p:cNvPr id="39" name="Textfeld 38">
            <a:extLst>
              <a:ext uri="{FF2B5EF4-FFF2-40B4-BE49-F238E27FC236}">
                <a16:creationId xmlns:a16="http://schemas.microsoft.com/office/drawing/2014/main" id="{B3B3A7A9-8572-E732-4370-F01CB7EE8A6A}"/>
              </a:ext>
            </a:extLst>
          </p:cNvPr>
          <p:cNvSpPr txBox="1"/>
          <p:nvPr/>
        </p:nvSpPr>
        <p:spPr>
          <a:xfrm rot="5400000">
            <a:off x="8582986" y="3360965"/>
            <a:ext cx="5712549" cy="1166088"/>
          </a:xfrm>
          <a:prstGeom prst="rect">
            <a:avLst/>
          </a:prstGeom>
          <a:noFill/>
        </p:spPr>
        <p:txBody>
          <a:bodyPr wrap="square">
            <a:spAutoFit/>
          </a:bodyPr>
          <a:lstStyle/>
          <a:p>
            <a:pPr algn="l">
              <a:lnSpc>
                <a:spcPct val="150000"/>
              </a:lnSpc>
              <a:tabLst>
                <a:tab pos="2971800" algn="ctr"/>
                <a:tab pos="5943600" algn="r"/>
              </a:tabLst>
            </a:pP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Das Material „Unterscheidung zweier Reinstoffe hinsichtlich ihrer Eigenschaften</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2"/>
              </a:rPr>
              <a:t>http://www.unterrichtsmaterialien-chemie.uni-goettingen.de/exp_neu.php?id=65</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wurde von Birte Zieske unter der Creative Commons Lizenz CC BY-NC-SA 3.0 </a:t>
            </a:r>
            <a:r>
              <a:rPr lang="de-DE" sz="12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Deed</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a:t>
            </a:r>
            <a:r>
              <a:rPr lang="de-DE" sz="1200" u="sng"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hlinkClick r:id="rId13"/>
              </a:rPr>
              <a:t>https://creativecommons.org/licenses/by-nc-sa/3.0/deed.de</a:t>
            </a:r>
            <a:r>
              <a:rPr lang="de-DE" sz="12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veröffentlicht.</a:t>
            </a:r>
          </a:p>
        </p:txBody>
      </p:sp>
      <p:sp>
        <p:nvSpPr>
          <p:cNvPr id="40" name="Textfeld 39">
            <a:extLst>
              <a:ext uri="{FF2B5EF4-FFF2-40B4-BE49-F238E27FC236}">
                <a16:creationId xmlns:a16="http://schemas.microsoft.com/office/drawing/2014/main" id="{717D2FB9-6635-D3E5-E049-81A8A49CB270}"/>
              </a:ext>
            </a:extLst>
          </p:cNvPr>
          <p:cNvSpPr txBox="1"/>
          <p:nvPr/>
        </p:nvSpPr>
        <p:spPr>
          <a:xfrm>
            <a:off x="8142146" y="4965674"/>
            <a:ext cx="2714070" cy="1815882"/>
          </a:xfrm>
          <a:prstGeom prst="rect">
            <a:avLst/>
          </a:prstGeom>
          <a:noFill/>
        </p:spPr>
        <p:txBody>
          <a:bodyPr wrap="square" rtlCol="0">
            <a:spAutoFit/>
          </a:bodyPr>
          <a:lstStyle/>
          <a:p>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Literatur:	In Anlehnung an Dorothe </a:t>
            </a:r>
            <a:r>
              <a:rPr lang="de-DE" sz="1600" dirty="0" err="1">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Radelof</a:t>
            </a:r>
            <a:r>
              <a:rPr lang="de-DE" sz="1600" dirty="0">
                <a:solidFill>
                  <a:srgbClr val="1D1B11"/>
                </a:solidFill>
                <a:effectLst/>
                <a:latin typeface="Cambria" panose="02040503050406030204" pitchFamily="18" charset="0"/>
                <a:ea typeface="Calibri" panose="020F0502020204030204" pitchFamily="34" charset="0"/>
                <a:cs typeface="Times New Roman" panose="02020603050405020304" pitchFamily="18" charset="0"/>
              </a:rPr>
              <a:t>, Chemie Unterrichten: motivierend, lebendig, methodisch vielfältig!, WEKA Media GmbH &amp; Co. KG, 1. Auflage, 2004, 1/3.1 S. 4.</a:t>
            </a:r>
          </a:p>
        </p:txBody>
      </p:sp>
    </p:spTree>
    <p:extLst>
      <p:ext uri="{BB962C8B-B14F-4D97-AF65-F5344CB8AC3E}">
        <p14:creationId xmlns:p14="http://schemas.microsoft.com/office/powerpoint/2010/main" val="733037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76"/>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22" restart="whenNotActive" fill="hold" evtFilter="cancelBubble" nodeType="interactiveSeq">
                <p:stCondLst>
                  <p:cond evt="onClick" delay="0">
                    <p:tgtEl>
                      <p:spTgt spid="74"/>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27" restart="whenNotActive" fill="hold" evtFilter="cancelBubble" nodeType="interactiveSeq">
                <p:stCondLst>
                  <p:cond evt="onClick" delay="0">
                    <p:tgtEl>
                      <p:spTgt spid="7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68"/>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34"/>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47" restart="whenNotActive" fill="hold" evtFilter="cancelBubble" nodeType="interactiveSeq">
                <p:stCondLst>
                  <p:cond evt="onClick" delay="0">
                    <p:tgtEl>
                      <p:spTgt spid="72"/>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52" restart="whenNotActive" fill="hold" evtFilter="cancelBubble" nodeType="interactiveSeq">
                <p:stCondLst>
                  <p:cond evt="onClick" delay="0">
                    <p:tgtEl>
                      <p:spTgt spid="87"/>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8">
                                            <p:txEl>
                                              <p:pRg st="0" end="0"/>
                                            </p:txEl>
                                          </p:spTgt>
                                        </p:tgtEl>
                                        <p:attrNameLst>
                                          <p:attrName>style.visibility</p:attrName>
                                        </p:attrNameLst>
                                      </p:cBhvr>
                                      <p:to>
                                        <p:strVal val="visible"/>
                                      </p:to>
                                    </p:set>
                                    <p:animEffect transition="in" filter="fade">
                                      <p:cBhvr>
                                        <p:cTn id="57" dur="500"/>
                                        <p:tgtEl>
                                          <p:spTgt spid="7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8">
                                            <p:txEl>
                                              <p:pRg st="1" end="1"/>
                                            </p:txEl>
                                          </p:spTgt>
                                        </p:tgtEl>
                                        <p:attrNameLst>
                                          <p:attrName>style.visibility</p:attrName>
                                        </p:attrNameLst>
                                      </p:cBhvr>
                                      <p:to>
                                        <p:strVal val="visible"/>
                                      </p:to>
                                    </p:set>
                                    <p:animEffect transition="in" filter="fade">
                                      <p:cBhvr>
                                        <p:cTn id="62" dur="500"/>
                                        <p:tgtEl>
                                          <p:spTgt spid="78">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78">
                                            <p:txEl>
                                              <p:pRg st="2" end="2"/>
                                            </p:txEl>
                                          </p:spTgt>
                                        </p:tgtEl>
                                        <p:attrNameLst>
                                          <p:attrName>style.visibility</p:attrName>
                                        </p:attrNameLst>
                                      </p:cBhvr>
                                      <p:to>
                                        <p:strVal val="visible"/>
                                      </p:to>
                                    </p:set>
                                    <p:animEffect transition="in" filter="fade">
                                      <p:cBhvr>
                                        <p:cTn id="67" dur="500"/>
                                        <p:tgtEl>
                                          <p:spTgt spid="78">
                                            <p:txEl>
                                              <p:pRg st="2" end="2"/>
                                            </p:txEl>
                                          </p:spTgt>
                                        </p:tgtEl>
                                      </p:cBhvr>
                                    </p:animEffect>
                                  </p:childTnLst>
                                </p:cTn>
                              </p:par>
                            </p:childTnLst>
                          </p:cTn>
                        </p:par>
                      </p:childTnLst>
                    </p:cTn>
                  </p:par>
                </p:childTnLst>
              </p:cTn>
              <p:nextCondLst>
                <p:cond evt="onClick" delay="0">
                  <p:tgtEl>
                    <p:spTgt spid="87"/>
                  </p:tgtEl>
                </p:cond>
              </p:nextCondLst>
            </p:seq>
            <p:seq concurrent="1" nextAc="seek">
              <p:cTn id="68" restart="whenNotActive" fill="hold" evtFilter="cancelBubble" nodeType="interactiveSeq">
                <p:stCondLst>
                  <p:cond evt="onClick" delay="0">
                    <p:tgtEl>
                      <p:spTgt spid="9"/>
                    </p:tgtEl>
                  </p:cond>
                </p:stCondLst>
                <p:endSync evt="end" delay="0">
                  <p:rtn val="all"/>
                </p:endSync>
                <p:childTnLst>
                  <p:par>
                    <p:cTn id="69" fill="hold">
                      <p:stCondLst>
                        <p:cond delay="0"/>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73" restart="whenNotActive" fill="hold" evtFilter="cancelBubble" nodeType="interactiveSeq">
                <p:stCondLst>
                  <p:cond evt="onClick" delay="0">
                    <p:tgtEl>
                      <p:spTgt spid="15"/>
                    </p:tgtEl>
                  </p:cond>
                </p:stCondLst>
                <p:endSync evt="end" delay="0">
                  <p:rtn val="all"/>
                </p:endSync>
                <p:childTnLst>
                  <p:par>
                    <p:cTn id="74" fill="hold">
                      <p:stCondLst>
                        <p:cond delay="0"/>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83" restart="whenNotActive" fill="hold" evtFilter="cancelBubble" nodeType="interactiveSeq">
                <p:stCondLst>
                  <p:cond evt="onClick" delay="0">
                    <p:tgtEl>
                      <p:spTgt spid="20"/>
                    </p:tgtEl>
                  </p:cond>
                </p:stCondLst>
                <p:endSync evt="end" delay="0">
                  <p:rtn val="all"/>
                </p:endSync>
                <p:childTnLst>
                  <p:par>
                    <p:cTn id="84" fill="hold">
                      <p:stCondLst>
                        <p:cond delay="0"/>
                      </p:stCondLst>
                      <p:childTnLst>
                        <p:par>
                          <p:cTn id="85" fill="hold">
                            <p:stCondLst>
                              <p:cond delay="0"/>
                            </p:stCondLst>
                            <p:childTnLst>
                              <p:par>
                                <p:cTn id="86" presetID="1" presetClass="exit" presetSubtype="0" fill="hold" grpId="1" nodeType="clickEffect">
                                  <p:stCondLst>
                                    <p:cond delay="0"/>
                                  </p:stCondLst>
                                  <p:childTnLst>
                                    <p:set>
                                      <p:cBhvr>
                                        <p:cTn id="87"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88" restart="whenNotActive" fill="hold" evtFilter="cancelBubble" nodeType="interactiveSeq">
                <p:stCondLst>
                  <p:cond evt="onClick" delay="0">
                    <p:tgtEl>
                      <p:spTgt spid="25"/>
                    </p:tgtEl>
                  </p:cond>
                </p:stCondLst>
                <p:endSync evt="end" delay="0">
                  <p:rtn val="all"/>
                </p:endSync>
                <p:childTnLst>
                  <p:par>
                    <p:cTn id="89" fill="hold">
                      <p:stCondLst>
                        <p:cond delay="0"/>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93" restart="whenNotActive" fill="hold" evtFilter="cancelBubble" nodeType="interactiveSeq">
                <p:stCondLst>
                  <p:cond evt="onClick" delay="0">
                    <p:tgtEl>
                      <p:spTgt spid="27"/>
                    </p:tgtEl>
                  </p:cond>
                </p:stCondLst>
                <p:endSync evt="end" delay="0">
                  <p:rtn val="all"/>
                </p:endSync>
                <p:childTnLst>
                  <p:par>
                    <p:cTn id="94" fill="hold">
                      <p:stCondLst>
                        <p:cond delay="0"/>
                      </p:stCondLst>
                      <p:childTnLst>
                        <p:par>
                          <p:cTn id="95" fill="hold">
                            <p:stCondLst>
                              <p:cond delay="0"/>
                            </p:stCondLst>
                            <p:childTnLst>
                              <p:par>
                                <p:cTn id="96" presetID="1" presetClass="exit" presetSubtype="0" fill="hold" grpId="1" nodeType="clickEffect">
                                  <p:stCondLst>
                                    <p:cond delay="0"/>
                                  </p:stCondLst>
                                  <p:childTnLst>
                                    <p:set>
                                      <p:cBhvr>
                                        <p:cTn id="97"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68" grpId="0" animBg="1"/>
      <p:bldP spid="68" grpId="1" animBg="1"/>
      <p:bldP spid="70" grpId="0" animBg="1"/>
      <p:bldP spid="70" grpId="1" animBg="1"/>
      <p:bldP spid="72" grpId="0" animBg="1"/>
      <p:bldP spid="72" grpId="1" animBg="1"/>
      <p:bldP spid="74" grpId="0" animBg="1"/>
      <p:bldP spid="74" grpId="1" animBg="1"/>
      <p:bldP spid="76" grpId="0" animBg="1"/>
      <p:bldP spid="76" grpId="1" animBg="1"/>
      <p:bldP spid="20" grpId="0" animBg="1"/>
      <p:bldP spid="20" grpId="1" animBg="1"/>
      <p:bldP spid="24" grpId="0" animBg="1"/>
      <p:bldP spid="24" grpId="1" animBg="1"/>
      <p:bldP spid="27" grpId="0" animBg="1"/>
      <p:bldP spid="27"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4B510463-B706-8444-0E32-D1758F5A1C64}"/>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cxnSp>
        <p:nvCxnSpPr>
          <p:cNvPr id="17" name="Gerade Verbindung 16">
            <a:extLst>
              <a:ext uri="{FF2B5EF4-FFF2-40B4-BE49-F238E27FC236}">
                <a16:creationId xmlns:a16="http://schemas.microsoft.com/office/drawing/2014/main" id="{DF7693D2-7BB5-93AC-610B-153B54F213E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pic>
        <p:nvPicPr>
          <p:cNvPr id="33" name="Grafik 32" descr="Ein Bild, das Text, Schrift, Logo, Screenshot enthält.&#10;&#10;Automatisch generierte Beschreibung">
            <a:extLst>
              <a:ext uri="{FF2B5EF4-FFF2-40B4-BE49-F238E27FC236}">
                <a16:creationId xmlns:a16="http://schemas.microsoft.com/office/drawing/2014/main" id="{F0AA1A7B-7BCE-35F7-D278-772462275651}"/>
              </a:ext>
            </a:extLst>
          </p:cNvPr>
          <p:cNvPicPr>
            <a:picLocks noChangeAspect="1"/>
          </p:cNvPicPr>
          <p:nvPr/>
        </p:nvPicPr>
        <p:blipFill>
          <a:blip r:embed="rId6"/>
          <a:stretch>
            <a:fillRect/>
          </a:stretch>
        </p:blipFill>
        <p:spPr>
          <a:xfrm>
            <a:off x="11122467" y="106555"/>
            <a:ext cx="897648" cy="636810"/>
          </a:xfrm>
          <a:prstGeom prst="rect">
            <a:avLst/>
          </a:prstGeom>
        </p:spPr>
      </p:pic>
      <p:pic>
        <p:nvPicPr>
          <p:cNvPr id="34" name="Grafik 33" descr="Ein Bild, das Text, Schrift, Symbol, Flagge enthält.&#10;&#10;Automatisch generierte Beschreibung">
            <a:extLst>
              <a:ext uri="{FF2B5EF4-FFF2-40B4-BE49-F238E27FC236}">
                <a16:creationId xmlns:a16="http://schemas.microsoft.com/office/drawing/2014/main" id="{D3AD7202-9529-1667-2486-3894893BCC21}"/>
              </a:ext>
            </a:extLst>
          </p:cNvPr>
          <p:cNvPicPr>
            <a:picLocks noChangeAspect="1"/>
          </p:cNvPicPr>
          <p:nvPr/>
        </p:nvPicPr>
        <p:blipFill>
          <a:blip r:embed="rId7"/>
          <a:stretch>
            <a:fillRect/>
          </a:stretch>
        </p:blipFill>
        <p:spPr>
          <a:xfrm>
            <a:off x="10323899" y="120011"/>
            <a:ext cx="657829" cy="661403"/>
          </a:xfrm>
          <a:prstGeom prst="rect">
            <a:avLst/>
          </a:prstGeom>
        </p:spPr>
      </p:pic>
      <p:pic>
        <p:nvPicPr>
          <p:cNvPr id="35" name="Grafik 34" descr="Ein Bild, das Text, Schrift, Symbol, Screenshot enthält.&#10;&#10;Automatisch generierte Beschreibung">
            <a:extLst>
              <a:ext uri="{FF2B5EF4-FFF2-40B4-BE49-F238E27FC236}">
                <a16:creationId xmlns:a16="http://schemas.microsoft.com/office/drawing/2014/main" id="{4F4267D0-C200-2A1B-2197-0AA4AA5266C5}"/>
              </a:ext>
            </a:extLst>
          </p:cNvPr>
          <p:cNvPicPr>
            <a:picLocks noChangeAspect="1"/>
          </p:cNvPicPr>
          <p:nvPr/>
        </p:nvPicPr>
        <p:blipFill>
          <a:blip r:embed="rId8"/>
          <a:stretch>
            <a:fillRect/>
          </a:stretch>
        </p:blipFill>
        <p:spPr>
          <a:xfrm>
            <a:off x="8700816" y="91040"/>
            <a:ext cx="1491934" cy="557074"/>
          </a:xfrm>
          <a:prstGeom prst="rect">
            <a:avLst/>
          </a:prstGeom>
        </p:spPr>
      </p:pic>
      <p:sp>
        <p:nvSpPr>
          <p:cNvPr id="11" name="Textfeld 10">
            <a:extLst>
              <a:ext uri="{FF2B5EF4-FFF2-40B4-BE49-F238E27FC236}">
                <a16:creationId xmlns:a16="http://schemas.microsoft.com/office/drawing/2014/main" id="{98E38220-55CC-4EC0-9B94-6961E8116F75}"/>
              </a:ext>
            </a:extLst>
          </p:cNvPr>
          <p:cNvSpPr txBox="1"/>
          <p:nvPr/>
        </p:nvSpPr>
        <p:spPr>
          <a:xfrm>
            <a:off x="1152947" y="1511086"/>
            <a:ext cx="9886103" cy="3293209"/>
          </a:xfrm>
          <a:prstGeom prst="rect">
            <a:avLst/>
          </a:prstGeom>
          <a:noFill/>
        </p:spPr>
        <p:txBody>
          <a:bodyPr wrap="square" rtlCol="0">
            <a:spAutoFit/>
          </a:bodyPr>
          <a:lstStyle/>
          <a:p>
            <a:pPr algn="ctr"/>
            <a:r>
              <a:rPr lang="de-DE" sz="1600" b="1" dirty="0">
                <a:latin typeface="Tw Cen MT" panose="020B0602020104020603" pitchFamily="34" charset="77"/>
              </a:rPr>
              <a:t>Impressum</a:t>
            </a:r>
          </a:p>
          <a:p>
            <a:pPr algn="ctr"/>
            <a:r>
              <a:rPr lang="de-DE" sz="1600" dirty="0">
                <a:latin typeface="Tw Cen MT" panose="020B0602020104020603" pitchFamily="34" charset="77"/>
              </a:rPr>
              <a:t>Bei der vorliegenden PowerPoint Datei handelt es sich um einen digitalen </a:t>
            </a:r>
            <a:r>
              <a:rPr lang="de-DE" sz="1600" dirty="0" err="1">
                <a:latin typeface="Tw Cen MT" panose="020B0602020104020603" pitchFamily="34" charset="77"/>
              </a:rPr>
              <a:t>Experimentierassisstenten</a:t>
            </a:r>
            <a:r>
              <a:rPr lang="de-DE" sz="1600" dirty="0">
                <a:latin typeface="Tw Cen MT" panose="020B0602020104020603" pitchFamily="34" charset="77"/>
              </a:rPr>
              <a:t> (DEAN) in Form eines eBooks, der für die Fortbildung „Chemieunterricht mit digitalen Medien innovieren (Orientierungsmodul)“ im Rahmen des </a:t>
            </a:r>
            <a:r>
              <a:rPr lang="de-DE" sz="1600" dirty="0" err="1">
                <a:latin typeface="Tw Cen MT" panose="020B0602020104020603" pitchFamily="34" charset="77"/>
              </a:rPr>
              <a:t>lernen:digital</a:t>
            </a:r>
            <a:r>
              <a:rPr lang="de-DE" sz="1600" dirty="0">
                <a:latin typeface="Tw Cen MT" panose="020B0602020104020603" pitchFamily="34" charset="77"/>
              </a:rPr>
              <a:t> Projektverbundes DigiProMIN (Chemie) erstellt wurde. Alle Inhalte der Datei wurden erstellt von</a:t>
            </a:r>
          </a:p>
          <a:p>
            <a:pPr algn="ctr"/>
            <a:endParaRPr lang="de-DE" sz="1600" dirty="0">
              <a:latin typeface="Tw Cen MT" panose="020B0602020104020603" pitchFamily="34" charset="77"/>
            </a:endParaRPr>
          </a:p>
          <a:p>
            <a:pPr algn="ctr"/>
            <a:r>
              <a:rPr lang="de-DE" sz="1600" b="1" dirty="0">
                <a:latin typeface="Tw Cen MT" panose="020B0602020104020603" pitchFamily="34" charset="77"/>
              </a:rPr>
              <a:t>Dominik Diermann</a:t>
            </a:r>
          </a:p>
          <a:p>
            <a:pPr algn="ctr"/>
            <a:r>
              <a:rPr lang="de-DE" sz="1600" dirty="0">
                <a:latin typeface="Tw Cen MT" panose="020B0602020104020603" pitchFamily="34" charset="77"/>
              </a:rPr>
              <a:t>Technische Universität München</a:t>
            </a:r>
          </a:p>
          <a:p>
            <a:pPr algn="ctr"/>
            <a:r>
              <a:rPr lang="de-DE" sz="1600" dirty="0">
                <a:latin typeface="Tw Cen MT" panose="020B0602020104020603" pitchFamily="34" charset="77"/>
              </a:rPr>
              <a:t>School </a:t>
            </a:r>
            <a:r>
              <a:rPr lang="de-DE" sz="1600" dirty="0" err="1">
                <a:latin typeface="Tw Cen MT" panose="020B0602020104020603" pitchFamily="34" charset="77"/>
              </a:rPr>
              <a:t>of</a:t>
            </a:r>
            <a:r>
              <a:rPr lang="de-DE" sz="1600" dirty="0">
                <a:latin typeface="Tw Cen MT" panose="020B0602020104020603" pitchFamily="34" charset="77"/>
              </a:rPr>
              <a:t> </a:t>
            </a:r>
            <a:r>
              <a:rPr lang="de-DE" sz="1600" dirty="0" err="1">
                <a:latin typeface="Tw Cen MT" panose="020B0602020104020603" pitchFamily="34" charset="77"/>
              </a:rPr>
              <a:t>Social</a:t>
            </a:r>
            <a:r>
              <a:rPr lang="de-DE" sz="1600" dirty="0">
                <a:latin typeface="Tw Cen MT" panose="020B0602020104020603" pitchFamily="34" charset="77"/>
              </a:rPr>
              <a:t> Sciences and Technology – Didaktik der Chemie</a:t>
            </a:r>
          </a:p>
          <a:p>
            <a:pPr algn="ctr"/>
            <a:endParaRPr lang="de-DE" sz="1600" dirty="0">
              <a:latin typeface="Tw Cen MT" panose="020B0602020104020603" pitchFamily="34" charset="77"/>
            </a:endParaRPr>
          </a:p>
          <a:p>
            <a:pPr algn="ctr"/>
            <a:endParaRPr lang="de-DE" sz="1600" b="1" dirty="0">
              <a:latin typeface="Tw Cen MT" panose="020B0602020104020603" pitchFamily="34" charset="77"/>
            </a:endParaRPr>
          </a:p>
          <a:p>
            <a:pPr algn="ctr"/>
            <a:r>
              <a:rPr lang="de-DE" sz="1600" dirty="0">
                <a:latin typeface="Tw Cen MT" panose="020B0602020104020603" pitchFamily="34" charset="77"/>
              </a:rPr>
              <a:t>gefördert durch das </a:t>
            </a:r>
          </a:p>
          <a:p>
            <a:pPr algn="ctr"/>
            <a:r>
              <a:rPr lang="de-DE" sz="1600" b="1" dirty="0">
                <a:latin typeface="Tw Cen MT" panose="020B0602020104020603" pitchFamily="34" charset="77"/>
              </a:rPr>
              <a:t>Bundesministerium für Bildung und Forschung</a:t>
            </a:r>
          </a:p>
          <a:p>
            <a:pPr algn="ctr"/>
            <a:r>
              <a:rPr lang="de-DE" sz="1600" dirty="0">
                <a:latin typeface="Tw Cen MT" panose="020B0602020104020603" pitchFamily="34" charset="77"/>
              </a:rPr>
              <a:t>Diese Präsentation ist lizensiert unter:</a:t>
            </a:r>
          </a:p>
        </p:txBody>
      </p:sp>
      <p:pic>
        <p:nvPicPr>
          <p:cNvPr id="12" name="Bild 3">
            <a:extLst>
              <a:ext uri="{FF2B5EF4-FFF2-40B4-BE49-F238E27FC236}">
                <a16:creationId xmlns:a16="http://schemas.microsoft.com/office/drawing/2014/main" id="{9D75CF14-DF5F-6618-39D3-71D5C161089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57825" y="5205867"/>
            <a:ext cx="1276350" cy="449580"/>
          </a:xfrm>
          <a:prstGeom prst="rect">
            <a:avLst/>
          </a:prstGeom>
        </p:spPr>
      </p:pic>
      <p:sp>
        <p:nvSpPr>
          <p:cNvPr id="14" name="Rectangle 6">
            <a:extLst>
              <a:ext uri="{FF2B5EF4-FFF2-40B4-BE49-F238E27FC236}">
                <a16:creationId xmlns:a16="http://schemas.microsoft.com/office/drawing/2014/main" id="{EAD128C9-6E75-3287-7855-DEA6B43C7428}"/>
              </a:ext>
            </a:extLst>
          </p:cNvPr>
          <p:cNvSpPr>
            <a:spLocks noChangeArrowheads="1"/>
          </p:cNvSpPr>
          <p:nvPr/>
        </p:nvSpPr>
        <p:spPr bwMode="auto">
          <a:xfrm>
            <a:off x="508393" y="5773679"/>
            <a:ext cx="1117521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effectLst/>
                <a:latin typeface="Tw Cen MT" panose="020B0602020104020603" pitchFamily="34" charset="77"/>
                <a:ea typeface="Times New Roman" panose="02020603050405020304" pitchFamily="18" charset="0"/>
              </a:rPr>
              <a:t>© Dominik Diermann 2024. Diese Datei und deren </a:t>
            </a:r>
            <a:r>
              <a:rPr lang="de-DE" altLang="de-DE" sz="1200" dirty="0">
                <a:latin typeface="Tw Cen MT" panose="020B0602020104020603" pitchFamily="34" charset="77"/>
                <a:ea typeface="Times New Roman" panose="02020603050405020304" pitchFamily="18" charset="0"/>
              </a:rPr>
              <a:t>I</a:t>
            </a:r>
            <a:r>
              <a:rPr kumimoji="0" lang="de-DE" altLang="de-DE" sz="1200" b="0" i="0" u="none" strike="noStrike" cap="none" normalizeH="0" baseline="0" dirty="0">
                <a:ln>
                  <a:noFill/>
                </a:ln>
                <a:effectLst/>
                <a:latin typeface="Tw Cen MT" panose="020B0602020104020603" pitchFamily="34" charset="77"/>
                <a:ea typeface="Times New Roman" panose="02020603050405020304" pitchFamily="18" charset="0"/>
              </a:rPr>
              <a:t>nhalte sind freigegeben unter der Creative-Com­mons-Lizenz </a:t>
            </a: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effectLst/>
                <a:latin typeface="Tw Cen MT" panose="020B0602020104020603" pitchFamily="34" charset="77"/>
                <a:ea typeface="Times New Roman" panose="02020603050405020304" pitchFamily="18" charset="0"/>
              </a:rPr>
              <a:t>Namensnennung, Weitergabe unter gleichen Bedingungen, Version 4.0 Deutschland (CC BY-SA 4.0 de).</a:t>
            </a:r>
            <a:r>
              <a:rPr lang="de-DE" altLang="de-DE" dirty="0">
                <a:latin typeface="Tw Cen MT" panose="020B0602020104020603" pitchFamily="34" charset="77"/>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de-DE" sz="1200" b="0" i="0" u="none" strike="noStrike" cap="none" normalizeH="0" baseline="0" dirty="0">
                <a:ln>
                  <a:noFill/>
                </a:ln>
                <a:effectLst/>
                <a:latin typeface="Tw Cen MT" panose="020B0602020104020603" pitchFamily="34" charset="77"/>
                <a:ea typeface="Times New Roman" panose="02020603050405020304" pitchFamily="18" charset="0"/>
              </a:rPr>
              <a:t>URL: </a:t>
            </a:r>
            <a:r>
              <a:rPr kumimoji="0" lang="en-US" altLang="de-DE" sz="1200" b="0" i="0" u="none" strike="noStrike" cap="none" normalizeH="0" baseline="0" dirty="0">
                <a:ln>
                  <a:noFill/>
                </a:ln>
                <a:effectLst/>
                <a:latin typeface="Tw Cen MT" panose="020B0602020104020603" pitchFamily="34" charset="77"/>
                <a:ea typeface="Times New Roman" panose="02020603050405020304" pitchFamily="18" charset="0"/>
                <a:hlinkClick r:id="rId10">
                  <a:extLst>
                    <a:ext uri="{A12FA001-AC4F-418D-AE19-62706E023703}">
                      <ahyp:hlinkClr xmlns:ahyp="http://schemas.microsoft.com/office/drawing/2018/hyperlinkcolor" val="tx"/>
                    </a:ext>
                  </a:extLst>
                </a:hlinkClick>
              </a:rPr>
              <a:t>https://creativecommons.org/licenses/by-sa/4.0/de/legalcode</a:t>
            </a:r>
            <a:endParaRPr kumimoji="0" lang="en-US" altLang="de-DE" sz="4000" b="0" i="0" u="none" strike="noStrike" cap="none" normalizeH="0" baseline="0" dirty="0">
              <a:ln>
                <a:noFill/>
              </a:ln>
              <a:effectLst/>
              <a:latin typeface="Tw Cen MT" panose="020B0602020104020603" pitchFamily="34" charset="77"/>
            </a:endParaRPr>
          </a:p>
        </p:txBody>
      </p:sp>
      <p:pic>
        <p:nvPicPr>
          <p:cNvPr id="2" name="Picture 2">
            <a:extLst>
              <a:ext uri="{FF2B5EF4-FFF2-40B4-BE49-F238E27FC236}">
                <a16:creationId xmlns:a16="http://schemas.microsoft.com/office/drawing/2014/main" id="{0A3E6B40-C247-727C-A09D-300F1B8E487E}"/>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814517" y="3999427"/>
            <a:ext cx="2205598" cy="2242217"/>
          </a:xfrm>
          <a:prstGeom prst="rect">
            <a:avLst/>
          </a:prstGeom>
          <a:noFill/>
          <a:extLst>
            <a:ext uri="{909E8E84-426E-40DD-AFC4-6F175D3DCCD1}">
              <a14:hiddenFill xmlns:a14="http://schemas.microsoft.com/office/drawing/2010/main">
                <a:solidFill>
                  <a:srgbClr val="FFFFFF"/>
                </a:solidFill>
              </a14:hiddenFill>
            </a:ext>
          </a:extLst>
        </p:spPr>
      </p:pic>
      <p:sp>
        <p:nvSpPr>
          <p:cNvPr id="3" name="Pfeil nach rechts 2">
            <a:hlinkClick r:id="rId12" action="ppaction://hlinksldjump"/>
            <a:extLst>
              <a:ext uri="{FF2B5EF4-FFF2-40B4-BE49-F238E27FC236}">
                <a16:creationId xmlns:a16="http://schemas.microsoft.com/office/drawing/2014/main" id="{F593D4DF-BE28-55D0-29A7-6ABCCD55B41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3" name="Gruppieren 12">
            <a:extLst>
              <a:ext uri="{FF2B5EF4-FFF2-40B4-BE49-F238E27FC236}">
                <a16:creationId xmlns:a16="http://schemas.microsoft.com/office/drawing/2014/main" id="{5FE9F324-0880-9533-50BD-A6C83B1CD7C4}"/>
              </a:ext>
            </a:extLst>
          </p:cNvPr>
          <p:cNvGrpSpPr/>
          <p:nvPr/>
        </p:nvGrpSpPr>
        <p:grpSpPr>
          <a:xfrm>
            <a:off x="3485295" y="4507"/>
            <a:ext cx="3869998" cy="757859"/>
            <a:chOff x="3485295" y="4507"/>
            <a:chExt cx="3869998" cy="757859"/>
          </a:xfrm>
        </p:grpSpPr>
        <p:pic>
          <p:nvPicPr>
            <p:cNvPr id="15" name="Grafik 14" descr="Ein Bild, das Screenshot, Text, Design enthält.&#10;&#10;Automatisch generierte Beschreibung">
              <a:extLst>
                <a:ext uri="{FF2B5EF4-FFF2-40B4-BE49-F238E27FC236}">
                  <a16:creationId xmlns:a16="http://schemas.microsoft.com/office/drawing/2014/main" id="{3FBF7C55-1F2D-70C4-A38B-B2D380DD0367}"/>
                </a:ext>
              </a:extLst>
            </p:cNvPr>
            <p:cNvPicPr>
              <a:picLocks noChangeAspect="1"/>
            </p:cNvPicPr>
            <p:nvPr/>
          </p:nvPicPr>
          <p:blipFill rotWithShape="1">
            <a:blip r:embed="rId13">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6" name="Grafik 15" descr="Ein Bild, das Text, Screenshot, Schrift, Farbigkeit enthält.&#10;&#10;Automatisch generierte Beschreibung">
              <a:extLst>
                <a:ext uri="{FF2B5EF4-FFF2-40B4-BE49-F238E27FC236}">
                  <a16:creationId xmlns:a16="http://schemas.microsoft.com/office/drawing/2014/main" id="{8792CC64-D0F5-BB0E-89BF-6D9972EDD8BB}"/>
                </a:ext>
              </a:extLst>
            </p:cNvPr>
            <p:cNvPicPr>
              <a:picLocks noChangeAspect="1"/>
            </p:cNvPicPr>
            <p:nvPr/>
          </p:nvPicPr>
          <p:blipFill rotWithShape="1">
            <a:blip r:embed="rId14"/>
            <a:srcRect l="25000" t="1621" r="27149" b="86863"/>
            <a:stretch/>
          </p:blipFill>
          <p:spPr>
            <a:xfrm>
              <a:off x="6837027" y="223657"/>
              <a:ext cx="518266" cy="538709"/>
            </a:xfrm>
            <a:prstGeom prst="rect">
              <a:avLst/>
            </a:prstGeom>
          </p:spPr>
        </p:pic>
      </p:grpSp>
    </p:spTree>
    <p:extLst>
      <p:ext uri="{BB962C8B-B14F-4D97-AF65-F5344CB8AC3E}">
        <p14:creationId xmlns:p14="http://schemas.microsoft.com/office/powerpoint/2010/main" val="18056121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56BD3B30-B584-288C-3B47-6A53DF9EB87A}"/>
              </a:ext>
            </a:extLst>
          </p:cNvPr>
          <p:cNvSpPr/>
          <p:nvPr/>
        </p:nvSpPr>
        <p:spPr>
          <a:xfrm>
            <a:off x="11058798" y="5934489"/>
            <a:ext cx="1159151" cy="890259"/>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0" name="Pfeil nach rechts 19">
            <a:hlinkClick r:id="rId6" action="ppaction://hlinksldjump"/>
            <a:extLst>
              <a:ext uri="{FF2B5EF4-FFF2-40B4-BE49-F238E27FC236}">
                <a16:creationId xmlns:a16="http://schemas.microsoft.com/office/drawing/2014/main" id="{974E8706-77F6-2384-2DBC-9831555008EB}"/>
              </a:ext>
            </a:extLst>
          </p:cNvPr>
          <p:cNvSpPr/>
          <p:nvPr/>
        </p:nvSpPr>
        <p:spPr>
          <a:xfrm>
            <a:off x="11265612" y="6054226"/>
            <a:ext cx="801917" cy="769590"/>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Pfeil nach rechts 20">
            <a:hlinkClick r:id="" action="ppaction://hlinkshowjump?jump=previousslide"/>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6" name="Textfeld 15">
            <a:extLst>
              <a:ext uri="{FF2B5EF4-FFF2-40B4-BE49-F238E27FC236}">
                <a16:creationId xmlns:a16="http://schemas.microsoft.com/office/drawing/2014/main" id="{DACEFB57-A8F3-0758-C57C-9D37FA2A51EC}"/>
              </a:ext>
            </a:extLst>
          </p:cNvPr>
          <p:cNvSpPr txBox="1"/>
          <p:nvPr/>
        </p:nvSpPr>
        <p:spPr>
          <a:xfrm>
            <a:off x="263471" y="1982747"/>
            <a:ext cx="11499743" cy="862865"/>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Stelle zunächst sicher, dass du folgende Begriffe und Konzepte kennst! Hacke sie ab oder klicke andernfalls auf „Nachlesen“, um die </a:t>
            </a:r>
            <a:r>
              <a:rPr lang="de-DE" sz="2400" kern="100" dirty="0">
                <a:ea typeface="Aptos" panose="020B0004020202020204" pitchFamily="34" charset="0"/>
                <a:cs typeface="Arial" panose="020B0604020202020204" pitchFamily="34" charset="0"/>
              </a:rPr>
              <a:t>B</a:t>
            </a:r>
            <a:r>
              <a:rPr lang="de-DE" sz="2400" kern="100" dirty="0">
                <a:effectLst/>
                <a:ea typeface="Aptos" panose="020B0004020202020204" pitchFamily="34" charset="0"/>
                <a:cs typeface="Arial" panose="020B0604020202020204" pitchFamily="34" charset="0"/>
              </a:rPr>
              <a:t>egriffe nochmals zu wiederholen!</a:t>
            </a:r>
          </a:p>
        </p:txBody>
      </p:sp>
      <p:sp>
        <p:nvSpPr>
          <p:cNvPr id="17" name="Textfeld 16">
            <a:extLst>
              <a:ext uri="{FF2B5EF4-FFF2-40B4-BE49-F238E27FC236}">
                <a16:creationId xmlns:a16="http://schemas.microsoft.com/office/drawing/2014/main" id="{F12DF091-A76F-05CF-5A89-9DAFD1ECF5F9}"/>
              </a:ext>
            </a:extLst>
          </p:cNvPr>
          <p:cNvSpPr txBox="1"/>
          <p:nvPr/>
        </p:nvSpPr>
        <p:spPr>
          <a:xfrm>
            <a:off x="263471" y="1239864"/>
            <a:ext cx="8911526" cy="461665"/>
          </a:xfrm>
          <a:prstGeom prst="rect">
            <a:avLst/>
          </a:prstGeom>
          <a:noFill/>
        </p:spPr>
        <p:txBody>
          <a:bodyPr wrap="square" rtlCol="0">
            <a:spAutoFit/>
          </a:bodyPr>
          <a:lstStyle/>
          <a:p>
            <a:r>
              <a:rPr lang="de-DE" sz="2400" b="1" dirty="0"/>
              <a:t>Wiederholung der Salzstruktur: Ionengitter-Modelle</a:t>
            </a:r>
          </a:p>
        </p:txBody>
      </p:sp>
      <p:sp>
        <p:nvSpPr>
          <p:cNvPr id="9" name="Rechteck 8">
            <a:extLst>
              <a:ext uri="{FF2B5EF4-FFF2-40B4-BE49-F238E27FC236}">
                <a16:creationId xmlns:a16="http://schemas.microsoft.com/office/drawing/2014/main" id="{2C6ABC72-4492-7C27-2079-22AB338297BD}"/>
              </a:ext>
            </a:extLst>
          </p:cNvPr>
          <p:cNvSpPr/>
          <p:nvPr/>
        </p:nvSpPr>
        <p:spPr>
          <a:xfrm>
            <a:off x="953394" y="3063868"/>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Häkchen mit einfarbiger Füllung">
            <a:extLst>
              <a:ext uri="{FF2B5EF4-FFF2-40B4-BE49-F238E27FC236}">
                <a16:creationId xmlns:a16="http://schemas.microsoft.com/office/drawing/2014/main" id="{12097946-FA2A-0107-C768-5ECF65A26B0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17945" y="3089117"/>
            <a:ext cx="352182" cy="352182"/>
          </a:xfrm>
          <a:prstGeom prst="rect">
            <a:avLst/>
          </a:prstGeom>
        </p:spPr>
      </p:pic>
      <p:sp>
        <p:nvSpPr>
          <p:cNvPr id="11" name="Rechteck 10">
            <a:extLst>
              <a:ext uri="{FF2B5EF4-FFF2-40B4-BE49-F238E27FC236}">
                <a16:creationId xmlns:a16="http://schemas.microsoft.com/office/drawing/2014/main" id="{F3FF1866-9AD9-40A4-9615-4D533082ED3B}"/>
              </a:ext>
            </a:extLst>
          </p:cNvPr>
          <p:cNvSpPr/>
          <p:nvPr/>
        </p:nvSpPr>
        <p:spPr>
          <a:xfrm>
            <a:off x="953394" y="3809487"/>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descr="Häkchen mit einfarbiger Füllung">
            <a:extLst>
              <a:ext uri="{FF2B5EF4-FFF2-40B4-BE49-F238E27FC236}">
                <a16:creationId xmlns:a16="http://schemas.microsoft.com/office/drawing/2014/main" id="{E6064F4F-976D-D1C9-5740-A6BA5ADEC0C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17945" y="3834736"/>
            <a:ext cx="352182" cy="352182"/>
          </a:xfrm>
          <a:prstGeom prst="rect">
            <a:avLst/>
          </a:prstGeom>
        </p:spPr>
      </p:pic>
      <p:sp>
        <p:nvSpPr>
          <p:cNvPr id="19" name="Rechteck 18">
            <a:extLst>
              <a:ext uri="{FF2B5EF4-FFF2-40B4-BE49-F238E27FC236}">
                <a16:creationId xmlns:a16="http://schemas.microsoft.com/office/drawing/2014/main" id="{91CC5C7B-8FFF-478C-1005-3E34FE858619}"/>
              </a:ext>
            </a:extLst>
          </p:cNvPr>
          <p:cNvSpPr/>
          <p:nvPr/>
        </p:nvSpPr>
        <p:spPr>
          <a:xfrm>
            <a:off x="953394" y="4567292"/>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descr="Häkchen mit einfarbiger Füllung">
            <a:extLst>
              <a:ext uri="{FF2B5EF4-FFF2-40B4-BE49-F238E27FC236}">
                <a16:creationId xmlns:a16="http://schemas.microsoft.com/office/drawing/2014/main" id="{21339146-9D08-C4D9-A1C3-FC226684164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17945" y="4592541"/>
            <a:ext cx="352182" cy="352182"/>
          </a:xfrm>
          <a:prstGeom prst="rect">
            <a:avLst/>
          </a:prstGeom>
        </p:spPr>
      </p:pic>
      <p:sp>
        <p:nvSpPr>
          <p:cNvPr id="24" name="Rechteck 23">
            <a:extLst>
              <a:ext uri="{FF2B5EF4-FFF2-40B4-BE49-F238E27FC236}">
                <a16:creationId xmlns:a16="http://schemas.microsoft.com/office/drawing/2014/main" id="{7CAF3E40-3767-F419-B5B4-2CD65FB02929}"/>
              </a:ext>
            </a:extLst>
          </p:cNvPr>
          <p:cNvSpPr/>
          <p:nvPr/>
        </p:nvSpPr>
        <p:spPr>
          <a:xfrm>
            <a:off x="953394" y="5312911"/>
            <a:ext cx="441983" cy="446229"/>
          </a:xfrm>
          <a:prstGeom prst="rect">
            <a:avLst/>
          </a:prstGeom>
          <a:solidFill>
            <a:srgbClr val="4CE5B5"/>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5" name="Grafik 24" descr="Häkchen mit einfarbiger Füllung">
            <a:extLst>
              <a:ext uri="{FF2B5EF4-FFF2-40B4-BE49-F238E27FC236}">
                <a16:creationId xmlns:a16="http://schemas.microsoft.com/office/drawing/2014/main" id="{86B0740F-347F-382D-C2BF-24C24BE9A33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17945" y="5338160"/>
            <a:ext cx="352182" cy="352182"/>
          </a:xfrm>
          <a:prstGeom prst="rect">
            <a:avLst/>
          </a:prstGeom>
        </p:spPr>
      </p:pic>
      <p:sp>
        <p:nvSpPr>
          <p:cNvPr id="26" name="Textfeld 25">
            <a:extLst>
              <a:ext uri="{FF2B5EF4-FFF2-40B4-BE49-F238E27FC236}">
                <a16:creationId xmlns:a16="http://schemas.microsoft.com/office/drawing/2014/main" id="{0512FFEB-91AB-77E9-3ED9-3DC452B6340F}"/>
              </a:ext>
            </a:extLst>
          </p:cNvPr>
          <p:cNvSpPr txBox="1"/>
          <p:nvPr/>
        </p:nvSpPr>
        <p:spPr>
          <a:xfrm>
            <a:off x="1605422" y="3128840"/>
            <a:ext cx="3172452" cy="467692"/>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Kationen und Anionen</a:t>
            </a:r>
          </a:p>
        </p:txBody>
      </p:sp>
      <p:sp>
        <p:nvSpPr>
          <p:cNvPr id="27" name="Textfeld 26">
            <a:extLst>
              <a:ext uri="{FF2B5EF4-FFF2-40B4-BE49-F238E27FC236}">
                <a16:creationId xmlns:a16="http://schemas.microsoft.com/office/drawing/2014/main" id="{72C6AF9B-C86B-9C4B-12DD-349CBEB3DA00}"/>
              </a:ext>
            </a:extLst>
          </p:cNvPr>
          <p:cNvSpPr txBox="1"/>
          <p:nvPr/>
        </p:nvSpPr>
        <p:spPr>
          <a:xfrm>
            <a:off x="1605422" y="3817790"/>
            <a:ext cx="1497542" cy="467692"/>
          </a:xfrm>
          <a:prstGeom prst="rect">
            <a:avLst/>
          </a:prstGeom>
          <a:noFill/>
        </p:spPr>
        <p:txBody>
          <a:bodyPr wrap="square">
            <a:spAutoFit/>
          </a:bodyPr>
          <a:lstStyle/>
          <a:p>
            <a:pPr lvl="0">
              <a:lnSpc>
                <a:spcPct val="107000"/>
              </a:lnSpc>
            </a:pPr>
            <a:r>
              <a:rPr lang="de-DE" sz="2400" kern="100" dirty="0">
                <a:ea typeface="Aptos" panose="020B0004020202020204" pitchFamily="34" charset="0"/>
                <a:cs typeface="Arial" panose="020B0604020202020204" pitchFamily="34" charset="0"/>
              </a:rPr>
              <a:t>Ionen</a:t>
            </a:r>
            <a:r>
              <a:rPr lang="de-DE" sz="2400" kern="100" dirty="0">
                <a:effectLst/>
                <a:ea typeface="Aptos" panose="020B0004020202020204" pitchFamily="34" charset="0"/>
                <a:cs typeface="Arial" panose="020B0604020202020204" pitchFamily="34" charset="0"/>
              </a:rPr>
              <a:t>gitter</a:t>
            </a:r>
          </a:p>
        </p:txBody>
      </p:sp>
      <p:sp>
        <p:nvSpPr>
          <p:cNvPr id="28" name="Textfeld 27">
            <a:extLst>
              <a:ext uri="{FF2B5EF4-FFF2-40B4-BE49-F238E27FC236}">
                <a16:creationId xmlns:a16="http://schemas.microsoft.com/office/drawing/2014/main" id="{B436F9B1-7978-BD81-5C1B-21088E709CD9}"/>
              </a:ext>
            </a:extLst>
          </p:cNvPr>
          <p:cNvSpPr txBox="1"/>
          <p:nvPr/>
        </p:nvSpPr>
        <p:spPr>
          <a:xfrm>
            <a:off x="1605422" y="4556560"/>
            <a:ext cx="4630486" cy="467692"/>
          </a:xfrm>
          <a:prstGeom prst="rect">
            <a:avLst/>
          </a:prstGeom>
          <a:noFill/>
        </p:spPr>
        <p:txBody>
          <a:bodyPr wrap="square">
            <a:spAutoFit/>
          </a:bodyPr>
          <a:lstStyle/>
          <a:p>
            <a:pPr lvl="0">
              <a:lnSpc>
                <a:spcPct val="107000"/>
              </a:lnSpc>
            </a:pPr>
            <a:r>
              <a:rPr lang="de-DE" sz="2400" kern="100" dirty="0">
                <a:effectLst/>
                <a:ea typeface="Aptos" panose="020B0004020202020204" pitchFamily="34" charset="0"/>
                <a:cs typeface="Arial" panose="020B0604020202020204" pitchFamily="34" charset="0"/>
              </a:rPr>
              <a:t>Wa</a:t>
            </a:r>
            <a:r>
              <a:rPr lang="de-DE" sz="2400" kern="100" dirty="0">
                <a:ea typeface="Aptos" panose="020B0004020202020204" pitchFamily="34" charset="0"/>
                <a:cs typeface="Arial" panose="020B0604020202020204" pitchFamily="34" charset="0"/>
              </a:rPr>
              <a:t>s ist ein „</a:t>
            </a:r>
            <a:r>
              <a:rPr lang="de-DE" sz="2400" kern="100" dirty="0">
                <a:effectLst/>
                <a:ea typeface="Aptos" panose="020B0004020202020204" pitchFamily="34" charset="0"/>
                <a:cs typeface="Arial" panose="020B0604020202020204" pitchFamily="34" charset="0"/>
              </a:rPr>
              <a:t>Modell“ in der Chemie?</a:t>
            </a:r>
          </a:p>
        </p:txBody>
      </p:sp>
      <p:sp>
        <p:nvSpPr>
          <p:cNvPr id="29" name="Rechteck 28">
            <a:extLst>
              <a:ext uri="{FF2B5EF4-FFF2-40B4-BE49-F238E27FC236}">
                <a16:creationId xmlns:a16="http://schemas.microsoft.com/office/drawing/2014/main" id="{A2F0746F-8684-0524-263F-2BF24CA451A3}"/>
              </a:ext>
            </a:extLst>
          </p:cNvPr>
          <p:cNvSpPr/>
          <p:nvPr/>
        </p:nvSpPr>
        <p:spPr>
          <a:xfrm>
            <a:off x="1708539" y="5282177"/>
            <a:ext cx="3069335" cy="459195"/>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a:hlinkClick r:id="rId14" action="ppaction://hlinksldjump"/>
            <a:extLst>
              <a:ext uri="{FF2B5EF4-FFF2-40B4-BE49-F238E27FC236}">
                <a16:creationId xmlns:a16="http://schemas.microsoft.com/office/drawing/2014/main" id="{E977408C-42BE-7DD5-C8C2-F87F402EBEF8}"/>
              </a:ext>
            </a:extLst>
          </p:cNvPr>
          <p:cNvSpPr txBox="1"/>
          <p:nvPr/>
        </p:nvSpPr>
        <p:spPr>
          <a:xfrm>
            <a:off x="7139285" y="3128840"/>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33" name="Gerade Verbindung mit Pfeil 32">
            <a:extLst>
              <a:ext uri="{FF2B5EF4-FFF2-40B4-BE49-F238E27FC236}">
                <a16:creationId xmlns:a16="http://schemas.microsoft.com/office/drawing/2014/main" id="{F9B601F7-98F5-AD46-1976-4828A152669B}"/>
              </a:ext>
            </a:extLst>
          </p:cNvPr>
          <p:cNvCxnSpPr>
            <a:stCxn id="26" idx="3"/>
            <a:endCxn id="31" idx="1"/>
          </p:cNvCxnSpPr>
          <p:nvPr/>
        </p:nvCxnSpPr>
        <p:spPr>
          <a:xfrm>
            <a:off x="4777874" y="3362686"/>
            <a:ext cx="2361411" cy="0"/>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
        <p:nvSpPr>
          <p:cNvPr id="35" name="Textfeld 34">
            <a:hlinkClick r:id="rId15" action="ppaction://hlinksldjump"/>
            <a:extLst>
              <a:ext uri="{FF2B5EF4-FFF2-40B4-BE49-F238E27FC236}">
                <a16:creationId xmlns:a16="http://schemas.microsoft.com/office/drawing/2014/main" id="{91BF5327-808E-0B8B-7384-3783166B6F18}"/>
              </a:ext>
            </a:extLst>
          </p:cNvPr>
          <p:cNvSpPr txBox="1"/>
          <p:nvPr/>
        </p:nvSpPr>
        <p:spPr>
          <a:xfrm>
            <a:off x="7180469" y="3817790"/>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36" name="Gerade Verbindung mit Pfeil 35">
            <a:extLst>
              <a:ext uri="{FF2B5EF4-FFF2-40B4-BE49-F238E27FC236}">
                <a16:creationId xmlns:a16="http://schemas.microsoft.com/office/drawing/2014/main" id="{DF2F82E0-9C18-37FC-1578-C2E8B15AB2D0}"/>
              </a:ext>
            </a:extLst>
          </p:cNvPr>
          <p:cNvCxnSpPr>
            <a:cxnSpLocks/>
            <a:stCxn id="27" idx="3"/>
            <a:endCxn id="35" idx="1"/>
          </p:cNvCxnSpPr>
          <p:nvPr/>
        </p:nvCxnSpPr>
        <p:spPr>
          <a:xfrm>
            <a:off x="3102964" y="4051636"/>
            <a:ext cx="4077505" cy="0"/>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
        <p:nvSpPr>
          <p:cNvPr id="38" name="Textfeld 37">
            <a:hlinkClick r:id="rId16" action="ppaction://hlinksldjump"/>
            <a:extLst>
              <a:ext uri="{FF2B5EF4-FFF2-40B4-BE49-F238E27FC236}">
                <a16:creationId xmlns:a16="http://schemas.microsoft.com/office/drawing/2014/main" id="{C24759D8-B2A2-3556-E9DE-1F70B2C4F167}"/>
              </a:ext>
            </a:extLst>
          </p:cNvPr>
          <p:cNvSpPr txBox="1"/>
          <p:nvPr/>
        </p:nvSpPr>
        <p:spPr>
          <a:xfrm>
            <a:off x="7180469" y="4545829"/>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39" name="Gerade Verbindung mit Pfeil 38">
            <a:extLst>
              <a:ext uri="{FF2B5EF4-FFF2-40B4-BE49-F238E27FC236}">
                <a16:creationId xmlns:a16="http://schemas.microsoft.com/office/drawing/2014/main" id="{3D2446FC-3A0D-A07B-E568-66C461187A55}"/>
              </a:ext>
            </a:extLst>
          </p:cNvPr>
          <p:cNvCxnSpPr>
            <a:cxnSpLocks/>
            <a:stCxn id="28" idx="3"/>
            <a:endCxn id="38" idx="1"/>
          </p:cNvCxnSpPr>
          <p:nvPr/>
        </p:nvCxnSpPr>
        <p:spPr>
          <a:xfrm flipV="1">
            <a:off x="6235908" y="4779675"/>
            <a:ext cx="944561" cy="10731"/>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
        <p:nvSpPr>
          <p:cNvPr id="43" name="Textfeld 42">
            <a:hlinkClick r:id="rId17" action="ppaction://hlinksldjump"/>
            <a:extLst>
              <a:ext uri="{FF2B5EF4-FFF2-40B4-BE49-F238E27FC236}">
                <a16:creationId xmlns:a16="http://schemas.microsoft.com/office/drawing/2014/main" id="{04B22C88-4D45-4620-8804-B025E0D60596}"/>
              </a:ext>
            </a:extLst>
          </p:cNvPr>
          <p:cNvSpPr txBox="1"/>
          <p:nvPr/>
        </p:nvSpPr>
        <p:spPr>
          <a:xfrm>
            <a:off x="7180469" y="5257660"/>
            <a:ext cx="2409443" cy="467692"/>
          </a:xfrm>
          <a:prstGeom prst="rect">
            <a:avLst/>
          </a:prstGeom>
          <a:solidFill>
            <a:srgbClr val="4CE5B5"/>
          </a:solidFill>
        </p:spPr>
        <p:txBody>
          <a:bodyPr wrap="square">
            <a:spAutoFit/>
          </a:bodyPr>
          <a:lstStyle/>
          <a:p>
            <a:pPr lvl="0" algn="ctr">
              <a:lnSpc>
                <a:spcPct val="107000"/>
              </a:lnSpc>
            </a:pPr>
            <a:r>
              <a:rPr lang="de-DE" sz="2400" kern="100" dirty="0">
                <a:effectLst/>
                <a:ea typeface="Aptos" panose="020B0004020202020204" pitchFamily="34" charset="0"/>
                <a:cs typeface="Arial" panose="020B0604020202020204" pitchFamily="34" charset="0"/>
              </a:rPr>
              <a:t>Nachlesen</a:t>
            </a:r>
          </a:p>
        </p:txBody>
      </p:sp>
      <p:cxnSp>
        <p:nvCxnSpPr>
          <p:cNvPr id="44" name="Gerade Verbindung mit Pfeil 43">
            <a:extLst>
              <a:ext uri="{FF2B5EF4-FFF2-40B4-BE49-F238E27FC236}">
                <a16:creationId xmlns:a16="http://schemas.microsoft.com/office/drawing/2014/main" id="{15472B1F-021C-1474-36A1-CDA21B327C4E}"/>
              </a:ext>
            </a:extLst>
          </p:cNvPr>
          <p:cNvCxnSpPr>
            <a:cxnSpLocks/>
            <a:stCxn id="29" idx="3"/>
            <a:endCxn id="43" idx="1"/>
          </p:cNvCxnSpPr>
          <p:nvPr/>
        </p:nvCxnSpPr>
        <p:spPr>
          <a:xfrm flipV="1">
            <a:off x="4777874" y="5491506"/>
            <a:ext cx="2402595" cy="20269"/>
          </a:xfrm>
          <a:prstGeom prst="straightConnector1">
            <a:avLst/>
          </a:prstGeom>
          <a:ln>
            <a:solidFill>
              <a:srgbClr val="4CE5B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09815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7" restart="whenNotActive" fill="hold" evtFilter="cancelBubble" nodeType="interactiveSeq">
                <p:stCondLst>
                  <p:cond evt="onClick" delay="0">
                    <p:tgtEl>
                      <p:spTgt spid="15"/>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19"/>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27" restart="whenNotActive" fill="hold" evtFilter="cancelBubble" nodeType="interactiveSeq">
                <p:stCondLst>
                  <p:cond evt="onClick" delay="0">
                    <p:tgtEl>
                      <p:spTgt spid="22"/>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32" restart="whenNotActive" fill="hold" evtFilter="cancelBubble" nodeType="interactiveSeq">
                <p:stCondLst>
                  <p:cond evt="onClick" delay="0">
                    <p:tgtEl>
                      <p:spTgt spid="24"/>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37" restart="whenNotActive" fill="hold" evtFilter="cancelBubble" nodeType="interactiveSeq">
                <p:stCondLst>
                  <p:cond evt="onClick" delay="0">
                    <p:tgtEl>
                      <p:spTgt spid="25"/>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5">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6">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7">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8"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9"/>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10"/>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11"/>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2">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3"/>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312843" y="1305038"/>
            <a:ext cx="3172452" cy="467692"/>
          </a:xfrm>
          <a:prstGeom prst="rect">
            <a:avLst/>
          </a:prstGeom>
          <a:noFill/>
        </p:spPr>
        <p:txBody>
          <a:bodyPr wrap="square">
            <a:spAutoFit/>
          </a:bodyPr>
          <a:lstStyle/>
          <a:p>
            <a:pPr lvl="0">
              <a:lnSpc>
                <a:spcPct val="107000"/>
              </a:lnSpc>
            </a:pPr>
            <a:r>
              <a:rPr lang="de-DE" sz="2400" b="1" kern="100" dirty="0">
                <a:effectLst/>
                <a:ea typeface="Aptos" panose="020B0004020202020204" pitchFamily="34" charset="0"/>
                <a:cs typeface="Arial" panose="020B0604020202020204" pitchFamily="34" charset="0"/>
              </a:rPr>
              <a:t>Kationen und Anionen</a:t>
            </a:r>
          </a:p>
        </p:txBody>
      </p:sp>
      <p:sp>
        <p:nvSpPr>
          <p:cNvPr id="18" name="Textfeld 17">
            <a:extLst>
              <a:ext uri="{FF2B5EF4-FFF2-40B4-BE49-F238E27FC236}">
                <a16:creationId xmlns:a16="http://schemas.microsoft.com/office/drawing/2014/main" id="{D1634220-090A-6DD7-BF00-0467CC0CF9EB}"/>
              </a:ext>
            </a:extLst>
          </p:cNvPr>
          <p:cNvSpPr txBox="1"/>
          <p:nvPr/>
        </p:nvSpPr>
        <p:spPr>
          <a:xfrm>
            <a:off x="7978988" y="4919488"/>
            <a:ext cx="3949541" cy="1559338"/>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Salzbildung aus Metall (grau) und Nichtmetall (orange) am Beispiel der </a:t>
            </a:r>
            <a:r>
              <a:rPr lang="de-DE" kern="100" dirty="0" err="1">
                <a:effectLst/>
                <a:ea typeface="Aptos" panose="020B0004020202020204" pitchFamily="34" charset="0"/>
                <a:cs typeface="Arial" panose="020B0604020202020204" pitchFamily="34" charset="0"/>
              </a:rPr>
              <a:t>Synsthese</a:t>
            </a:r>
            <a:r>
              <a:rPr lang="de-DE" kern="100" dirty="0">
                <a:effectLst/>
                <a:ea typeface="Aptos" panose="020B0004020202020204" pitchFamily="34" charset="0"/>
                <a:cs typeface="Arial" panose="020B0604020202020204" pitchFamily="34" charset="0"/>
              </a:rPr>
              <a:t> von </a:t>
            </a:r>
            <a:r>
              <a:rPr lang="de-DE" kern="100" dirty="0">
                <a:ea typeface="Aptos" panose="020B0004020202020204" pitchFamily="34" charset="0"/>
                <a:cs typeface="Arial" panose="020B0604020202020204" pitchFamily="34" charset="0"/>
              </a:rPr>
              <a:t>NaCl aus Natrium (Na) und Chlorgas (Cl</a:t>
            </a:r>
            <a:r>
              <a:rPr lang="de-DE" kern="100" baseline="-25000" dirty="0">
                <a:ea typeface="Aptos" panose="020B0004020202020204" pitchFamily="34" charset="0"/>
                <a:cs typeface="Arial" panose="020B0604020202020204" pitchFamily="34" charset="0"/>
              </a:rPr>
              <a:t>2</a:t>
            </a:r>
            <a:r>
              <a:rPr lang="de-DE" kern="100" dirty="0">
                <a:ea typeface="Aptos" panose="020B0004020202020204" pitchFamily="34" charset="0"/>
                <a:cs typeface="Arial" panose="020B0604020202020204" pitchFamily="34" charset="0"/>
              </a:rPr>
              <a:t>). </a:t>
            </a:r>
          </a:p>
          <a:p>
            <a:pPr lvl="0">
              <a:lnSpc>
                <a:spcPct val="107000"/>
              </a:lnSpc>
            </a:pPr>
            <a:r>
              <a:rPr lang="de-DE" kern="100" dirty="0">
                <a:ea typeface="Aptos" panose="020B0004020202020204" pitchFamily="34" charset="0"/>
                <a:cs typeface="Arial" panose="020B0604020202020204" pitchFamily="34" charset="0"/>
              </a:rPr>
              <a:t>(Starte das Video durch einen Klick!)</a:t>
            </a:r>
            <a:endParaRPr lang="de-DE" kern="100" dirty="0">
              <a:effectLst/>
              <a:ea typeface="Aptos" panose="020B00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E7AE5D41-44F0-8110-036E-549202E3A83D}"/>
              </a:ext>
            </a:extLst>
          </p:cNvPr>
          <p:cNvSpPr txBox="1"/>
          <p:nvPr/>
        </p:nvSpPr>
        <p:spPr>
          <a:xfrm>
            <a:off x="263471" y="1982747"/>
            <a:ext cx="7707711" cy="4024243"/>
          </a:xfrm>
          <a:prstGeom prst="rect">
            <a:avLst/>
          </a:prstGeom>
          <a:noFill/>
        </p:spPr>
        <p:txBody>
          <a:bodyPr wrap="square">
            <a:spAutoFit/>
          </a:bodyPr>
          <a:lstStyle/>
          <a:p>
            <a:pPr marL="342900" lvl="0" indent="-342900">
              <a:lnSpc>
                <a:spcPct val="107000"/>
              </a:lnSpc>
              <a:buFont typeface="Arial" panose="020B0604020202020204" pitchFamily="34" charset="0"/>
              <a:buChar char="•"/>
            </a:pPr>
            <a:r>
              <a:rPr lang="de-DE" sz="2400" kern="100" dirty="0">
                <a:effectLst/>
                <a:ea typeface="Aptos" panose="020B0004020202020204" pitchFamily="34" charset="0"/>
                <a:cs typeface="Arial" panose="020B0604020202020204" pitchFamily="34" charset="0"/>
              </a:rPr>
              <a:t>Kation: Ein Kation ist ein </a:t>
            </a:r>
            <a:r>
              <a:rPr lang="de-DE" sz="2400" kern="100" dirty="0">
                <a:ea typeface="Aptos" panose="020B0004020202020204" pitchFamily="34" charset="0"/>
                <a:cs typeface="Arial" panose="020B0604020202020204" pitchFamily="34" charset="0"/>
              </a:rPr>
              <a:t>positiv geladenes Ion. Es entsteht durch Elektronenabgabe (sog. Oxidation) aus einem Metallatom.</a:t>
            </a:r>
          </a:p>
          <a:p>
            <a:pPr marL="342900" lvl="0" indent="-342900">
              <a:lnSpc>
                <a:spcPct val="107000"/>
              </a:lnSpc>
              <a:buFont typeface="Arial" panose="020B0604020202020204" pitchFamily="34" charset="0"/>
              <a:buChar char="•"/>
            </a:pPr>
            <a:r>
              <a:rPr lang="de-DE" sz="2400" kern="100" dirty="0">
                <a:effectLst/>
                <a:ea typeface="Aptos" panose="020B0004020202020204" pitchFamily="34" charset="0"/>
                <a:cs typeface="Arial" panose="020B0604020202020204" pitchFamily="34" charset="0"/>
              </a:rPr>
              <a:t>Anion: Ein Anion ist ein negativ geladenes Ion. Es entsteht durch Elektronenaufnahme (sog. Reduktion) aus einem Nichtmetallatom.</a:t>
            </a:r>
          </a:p>
          <a:p>
            <a:pPr marL="342900" lvl="0" indent="-342900">
              <a:lnSpc>
                <a:spcPct val="107000"/>
              </a:lnSpc>
              <a:buFont typeface="Arial" panose="020B0604020202020204" pitchFamily="34" charset="0"/>
              <a:buChar char="•"/>
            </a:pPr>
            <a:r>
              <a:rPr lang="de-DE" sz="2400" kern="100" dirty="0">
                <a:ea typeface="Aptos" panose="020B0004020202020204" pitchFamily="34" charset="0"/>
                <a:cs typeface="Arial" panose="020B0604020202020204" pitchFamily="34" charset="0"/>
              </a:rPr>
              <a:t>Salzbildung: Ein Metall und ein Nichtmetall können zu einem Salz reagieren. Dabei werden Elektronen vom Metall zum Nichtmetall übertragen (sog. </a:t>
            </a:r>
            <a:r>
              <a:rPr lang="de-DE" sz="2400" kern="100" dirty="0" err="1">
                <a:ea typeface="Aptos" panose="020B0004020202020204" pitchFamily="34" charset="0"/>
                <a:cs typeface="Arial" panose="020B0604020202020204" pitchFamily="34" charset="0"/>
              </a:rPr>
              <a:t>Redox</a:t>
            </a:r>
            <a:r>
              <a:rPr lang="de-DE" sz="2400" kern="100" dirty="0">
                <a:ea typeface="Aptos" panose="020B0004020202020204" pitchFamily="34" charset="0"/>
                <a:cs typeface="Arial" panose="020B0604020202020204" pitchFamily="34" charset="0"/>
              </a:rPr>
              <a:t>-Reaktion) und es entstehen Metallkationen und Nichtmetallanionen.</a:t>
            </a:r>
            <a:endParaRPr lang="de-DE" sz="2400" kern="100" dirty="0">
              <a:effectLst/>
              <a:ea typeface="Aptos" panose="020B0004020202020204" pitchFamily="34" charset="0"/>
              <a:cs typeface="Arial" panose="020B0604020202020204" pitchFamily="34" charset="0"/>
            </a:endParaRPr>
          </a:p>
        </p:txBody>
      </p:sp>
      <p:pic>
        <p:nvPicPr>
          <p:cNvPr id="11" name="Unbenanntes_Projekt 4">
            <a:hlinkClick r:id="" action="ppaction://media"/>
            <a:extLst>
              <a:ext uri="{FF2B5EF4-FFF2-40B4-BE49-F238E27FC236}">
                <a16:creationId xmlns:a16="http://schemas.microsoft.com/office/drawing/2014/main" id="{6675C4B3-B860-8117-2FB8-4B7747DF4E4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4"/>
          <a:srcRect/>
          <a:stretch/>
        </p:blipFill>
        <p:spPr>
          <a:xfrm>
            <a:off x="7753840" y="1571312"/>
            <a:ext cx="4266275" cy="3199707"/>
          </a:xfrm>
          <a:prstGeom prst="rect">
            <a:avLst/>
          </a:prstGeom>
          <a:ln w="19050">
            <a:solidFill>
              <a:srgbClr val="4CE5B5"/>
            </a:solidFill>
          </a:ln>
        </p:spPr>
      </p:pic>
    </p:spTree>
    <p:extLst>
      <p:ext uri="{BB962C8B-B14F-4D97-AF65-F5344CB8AC3E}">
        <p14:creationId xmlns:p14="http://schemas.microsoft.com/office/powerpoint/2010/main" val="1577104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video>
              <p:cMediaNode vol="80000">
                <p:cTn id="2" fill="hold" display="0">
                  <p:stCondLst>
                    <p:cond delay="indefinite"/>
                  </p:stCondLst>
                </p:cTn>
                <p:tgtEl>
                  <p:spTgt spid="11"/>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5" y="1278422"/>
            <a:ext cx="3172452" cy="467692"/>
          </a:xfrm>
          <a:prstGeom prst="rect">
            <a:avLst/>
          </a:prstGeom>
          <a:noFill/>
        </p:spPr>
        <p:txBody>
          <a:bodyPr wrap="square">
            <a:spAutoFit/>
          </a:bodyPr>
          <a:lstStyle/>
          <a:p>
            <a:pPr lvl="0">
              <a:lnSpc>
                <a:spcPct val="107000"/>
              </a:lnSpc>
            </a:pPr>
            <a:r>
              <a:rPr lang="de-DE" sz="2400" b="1" kern="100" dirty="0">
                <a:ea typeface="Aptos" panose="020B0004020202020204" pitchFamily="34" charset="0"/>
                <a:cs typeface="Arial" panose="020B0604020202020204" pitchFamily="34" charset="0"/>
              </a:rPr>
              <a:t>Ionen</a:t>
            </a:r>
            <a:r>
              <a:rPr lang="de-DE" sz="2400" b="1" kern="100" dirty="0">
                <a:effectLst/>
                <a:ea typeface="Aptos" panose="020B0004020202020204" pitchFamily="34" charset="0"/>
                <a:cs typeface="Arial" panose="020B0604020202020204" pitchFamily="34" charset="0"/>
              </a:rPr>
              <a:t>gitter</a:t>
            </a:r>
          </a:p>
        </p:txBody>
      </p:sp>
      <p:sp>
        <p:nvSpPr>
          <p:cNvPr id="16" name="Textfeld 15">
            <a:extLst>
              <a:ext uri="{FF2B5EF4-FFF2-40B4-BE49-F238E27FC236}">
                <a16:creationId xmlns:a16="http://schemas.microsoft.com/office/drawing/2014/main" id="{8F252F2D-AA73-7399-8D48-F1A04F9672FD}"/>
              </a:ext>
            </a:extLst>
          </p:cNvPr>
          <p:cNvSpPr txBox="1"/>
          <p:nvPr/>
        </p:nvSpPr>
        <p:spPr>
          <a:xfrm>
            <a:off x="432345" y="2135213"/>
            <a:ext cx="6922948" cy="2677656"/>
          </a:xfrm>
          <a:prstGeom prst="rect">
            <a:avLst/>
          </a:prstGeom>
          <a:noFill/>
        </p:spPr>
        <p:txBody>
          <a:bodyPr wrap="square">
            <a:spAutoFit/>
          </a:bodyPr>
          <a:lstStyle/>
          <a:p>
            <a:r>
              <a:rPr lang="de-DE" sz="2400" dirty="0"/>
              <a:t>Unter einem Ionenkristall oder Ionengitter versteht man in der Chemie die regelmäßige räumliche Anordnung von Anionen und Kationen eines Salzes im festen Zustand. Der Zusammenhalt des Gitterverbandes erfolgt durch die Ionenbindung. Negative und positive Ladungen ziehen sich an und ordnen sich regelmäßig an.</a:t>
            </a:r>
          </a:p>
        </p:txBody>
      </p:sp>
      <p:pic>
        <p:nvPicPr>
          <p:cNvPr id="18" name="Grafik 17" descr="Ein Bild, das Screenshot, Kreis, Diagramm enthält.&#10;&#10;Automatisch generierte Beschreibung">
            <a:extLst>
              <a:ext uri="{FF2B5EF4-FFF2-40B4-BE49-F238E27FC236}">
                <a16:creationId xmlns:a16="http://schemas.microsoft.com/office/drawing/2014/main" id="{5D90EA56-EAE4-C155-5AE2-DC05416957D5}"/>
              </a:ext>
            </a:extLst>
          </p:cNvPr>
          <p:cNvPicPr>
            <a:picLocks noChangeAspect="1"/>
          </p:cNvPicPr>
          <p:nvPr/>
        </p:nvPicPr>
        <p:blipFill>
          <a:blip r:embed="rId12"/>
          <a:stretch>
            <a:fillRect/>
          </a:stretch>
        </p:blipFill>
        <p:spPr>
          <a:xfrm>
            <a:off x="7699117" y="1182985"/>
            <a:ext cx="4320998" cy="4865124"/>
          </a:xfrm>
          <a:prstGeom prst="rect">
            <a:avLst/>
          </a:prstGeom>
        </p:spPr>
      </p:pic>
      <p:sp>
        <p:nvSpPr>
          <p:cNvPr id="19" name="Textfeld 18">
            <a:extLst>
              <a:ext uri="{FF2B5EF4-FFF2-40B4-BE49-F238E27FC236}">
                <a16:creationId xmlns:a16="http://schemas.microsoft.com/office/drawing/2014/main" id="{0FD5679B-69CA-A508-8A59-1528A2301709}"/>
              </a:ext>
            </a:extLst>
          </p:cNvPr>
          <p:cNvSpPr txBox="1"/>
          <p:nvPr/>
        </p:nvSpPr>
        <p:spPr>
          <a:xfrm>
            <a:off x="7884845" y="6164854"/>
            <a:ext cx="4135270" cy="670248"/>
          </a:xfrm>
          <a:prstGeom prst="rect">
            <a:avLst/>
          </a:prstGeom>
          <a:noFill/>
        </p:spPr>
        <p:txBody>
          <a:bodyPr wrap="square">
            <a:spAutoFit/>
          </a:bodyPr>
          <a:lstStyle/>
          <a:p>
            <a:pPr lvl="0">
              <a:lnSpc>
                <a:spcPct val="107000"/>
              </a:lnSpc>
            </a:pPr>
            <a:r>
              <a:rPr lang="de-DE" b="1" kern="100" dirty="0">
                <a:effectLst/>
                <a:ea typeface="Aptos" panose="020B0004020202020204" pitchFamily="34" charset="0"/>
                <a:cs typeface="Arial" panose="020B0604020202020204" pitchFamily="34" charset="0"/>
              </a:rPr>
              <a:t>Abbildung: </a:t>
            </a:r>
            <a:r>
              <a:rPr lang="de-DE" kern="100" dirty="0">
                <a:effectLst/>
                <a:ea typeface="Aptos" panose="020B0004020202020204" pitchFamily="34" charset="0"/>
                <a:cs typeface="Arial" panose="020B0604020202020204" pitchFamily="34" charset="0"/>
              </a:rPr>
              <a:t>Ionengittermodell (vereinfachte Darstellung)</a:t>
            </a:r>
          </a:p>
        </p:txBody>
      </p:sp>
    </p:spTree>
    <p:extLst>
      <p:ext uri="{BB962C8B-B14F-4D97-AF65-F5344CB8AC3E}">
        <p14:creationId xmlns:p14="http://schemas.microsoft.com/office/powerpoint/2010/main" val="95494279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9" name="Textfeld 8">
            <a:extLst>
              <a:ext uri="{FF2B5EF4-FFF2-40B4-BE49-F238E27FC236}">
                <a16:creationId xmlns:a16="http://schemas.microsoft.com/office/drawing/2014/main" id="{2A107C55-A121-94C9-CF1F-2D1B14B8812C}"/>
              </a:ext>
            </a:extLst>
          </p:cNvPr>
          <p:cNvSpPr txBox="1"/>
          <p:nvPr/>
        </p:nvSpPr>
        <p:spPr>
          <a:xfrm>
            <a:off x="432344" y="1278422"/>
            <a:ext cx="4616733" cy="467692"/>
          </a:xfrm>
          <a:prstGeom prst="rect">
            <a:avLst/>
          </a:prstGeom>
          <a:noFill/>
        </p:spPr>
        <p:txBody>
          <a:bodyPr wrap="square">
            <a:spAutoFit/>
          </a:bodyPr>
          <a:lstStyle/>
          <a:p>
            <a:pPr lvl="0">
              <a:lnSpc>
                <a:spcPct val="107000"/>
              </a:lnSpc>
            </a:pPr>
            <a:r>
              <a:rPr lang="de-DE" sz="2400" b="1" kern="100" dirty="0">
                <a:ea typeface="Aptos" panose="020B0004020202020204" pitchFamily="34" charset="0"/>
                <a:cs typeface="Arial" panose="020B0604020202020204" pitchFamily="34" charset="0"/>
              </a:rPr>
              <a:t>“Modelle“ in der Chemie</a:t>
            </a:r>
            <a:endParaRPr lang="de-DE" sz="2400" b="1" kern="100" dirty="0">
              <a:effectLst/>
              <a:ea typeface="Aptos" panose="020B0004020202020204" pitchFamily="34" charset="0"/>
              <a:cs typeface="Arial" panose="020B0604020202020204" pitchFamily="34" charset="0"/>
            </a:endParaRPr>
          </a:p>
        </p:txBody>
      </p:sp>
      <p:sp>
        <p:nvSpPr>
          <p:cNvPr id="10" name="Textfeld 9">
            <a:extLst>
              <a:ext uri="{FF2B5EF4-FFF2-40B4-BE49-F238E27FC236}">
                <a16:creationId xmlns:a16="http://schemas.microsoft.com/office/drawing/2014/main" id="{7774BD0D-ACEC-89E8-C5F5-5A06432194BC}"/>
              </a:ext>
            </a:extLst>
          </p:cNvPr>
          <p:cNvSpPr txBox="1"/>
          <p:nvPr/>
        </p:nvSpPr>
        <p:spPr>
          <a:xfrm>
            <a:off x="432345" y="2135213"/>
            <a:ext cx="11355464" cy="3416320"/>
          </a:xfrm>
          <a:prstGeom prst="rect">
            <a:avLst/>
          </a:prstGeom>
          <a:noFill/>
        </p:spPr>
        <p:txBody>
          <a:bodyPr wrap="square">
            <a:spAutoFit/>
          </a:bodyPr>
          <a:lstStyle/>
          <a:p>
            <a:r>
              <a:rPr lang="de-DE" sz="2400" dirty="0"/>
              <a:t>Ein „Modell“ in der Chemie ist eine bildhafte Darstellung eines Umstandes oder Konzeptes der Chemie, mit deren Hilfe wir uns bestimmte Dinge besser erklären können.</a:t>
            </a:r>
          </a:p>
          <a:p>
            <a:endParaRPr lang="de-DE" sz="2400" dirty="0"/>
          </a:p>
          <a:p>
            <a:r>
              <a:rPr lang="de-DE" sz="2400" dirty="0"/>
              <a:t>Wichtig ist dabei, dass ein Modell die Wirklichkeit „nur“ vereinfacht abbildet! Es entspricht nicht wirklich der Realität. Dennoch können wir mit einem Modell bestimmte Beobachtungen verständlicher erklären und nachvollziehen.</a:t>
            </a:r>
          </a:p>
          <a:p>
            <a:endParaRPr lang="de-DE" sz="2400" dirty="0"/>
          </a:p>
          <a:p>
            <a:r>
              <a:rPr lang="de-DE" sz="2400" dirty="0"/>
              <a:t>Beispiele für Modelle, die du kennst sind die Atombau-Modelle oder das Ionengitter-Modell.</a:t>
            </a:r>
          </a:p>
        </p:txBody>
      </p:sp>
    </p:spTree>
    <p:extLst>
      <p:ext uri="{BB962C8B-B14F-4D97-AF65-F5344CB8AC3E}">
        <p14:creationId xmlns:p14="http://schemas.microsoft.com/office/powerpoint/2010/main" val="406672781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01BE0DE3-05AD-10EF-EF84-549F084CDF03}"/>
              </a:ext>
            </a:extLst>
          </p:cNvPr>
          <p:cNvSpPr/>
          <p:nvPr/>
        </p:nvSpPr>
        <p:spPr>
          <a:xfrm>
            <a:off x="74596" y="6030693"/>
            <a:ext cx="1159151" cy="769590"/>
          </a:xfrm>
          <a:prstGeom prst="rect">
            <a:avLst/>
          </a:prstGeom>
          <a:solidFill>
            <a:schemeClr val="bg1">
              <a:lumMod val="85000"/>
              <a:alpha val="495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6" descr="Wissen schafft Zukunft: Leibniz-Institut für die Pädagogik der  Naturwissenschaften und Mathematik">
            <a:extLst>
              <a:ext uri="{FF2B5EF4-FFF2-40B4-BE49-F238E27FC236}">
                <a16:creationId xmlns:a16="http://schemas.microsoft.com/office/drawing/2014/main" id="{60BA496F-2800-999B-8FAC-22ABFD37E71F}"/>
              </a:ext>
            </a:extLst>
          </p:cNvPr>
          <p:cNvPicPr>
            <a:picLocks noChangeAspect="1"/>
          </p:cNvPicPr>
          <p:nvPr/>
        </p:nvPicPr>
        <p:blipFill rotWithShape="1">
          <a:blip r:embed="rId3">
            <a:extLst>
              <a:ext uri="{28A0092B-C50C-407E-A947-70E740481C1C}">
                <a14:useLocalDpi xmlns:a14="http://schemas.microsoft.com/office/drawing/2010/main" val="0"/>
              </a:ext>
            </a:extLst>
          </a:blip>
          <a:srcRect r="71521"/>
          <a:stretch/>
        </p:blipFill>
        <p:spPr bwMode="auto">
          <a:xfrm>
            <a:off x="0" y="0"/>
            <a:ext cx="623738" cy="638869"/>
          </a:xfrm>
          <a:prstGeom prst="rect">
            <a:avLst/>
          </a:prstGeom>
          <a:noFill/>
        </p:spPr>
      </p:pic>
      <p:pic>
        <p:nvPicPr>
          <p:cNvPr id="7" name="Grafik 6" descr="banerji-lab">
            <a:extLst>
              <a:ext uri="{FF2B5EF4-FFF2-40B4-BE49-F238E27FC236}">
                <a16:creationId xmlns:a16="http://schemas.microsoft.com/office/drawing/2014/main" id="{55F67C5B-0235-EBD2-D95D-F0F802CD25B0}"/>
              </a:ext>
            </a:extLst>
          </p:cNvPr>
          <p:cNvPicPr>
            <a:picLocks noChangeAspect="1"/>
          </p:cNvPicPr>
          <p:nvPr/>
        </p:nvPicPr>
        <p:blipFill rotWithShape="1">
          <a:blip r:embed="rId4">
            <a:extLst>
              <a:ext uri="{28A0092B-C50C-407E-A947-70E740481C1C}">
                <a14:useLocalDpi xmlns:a14="http://schemas.microsoft.com/office/drawing/2010/main" val="0"/>
              </a:ext>
            </a:extLst>
          </a:blip>
          <a:srcRect r="69033"/>
          <a:stretch/>
        </p:blipFill>
        <p:spPr bwMode="auto">
          <a:xfrm>
            <a:off x="623738" y="13456"/>
            <a:ext cx="659884" cy="638869"/>
          </a:xfrm>
          <a:prstGeom prst="rect">
            <a:avLst/>
          </a:prstGeom>
          <a:noFill/>
        </p:spPr>
      </p:pic>
      <p:pic>
        <p:nvPicPr>
          <p:cNvPr id="8" name="Picture 8" descr="Technische Universität München (TUM) Logo Download - AI - All Vector Logo">
            <a:extLst>
              <a:ext uri="{FF2B5EF4-FFF2-40B4-BE49-F238E27FC236}">
                <a16:creationId xmlns:a16="http://schemas.microsoft.com/office/drawing/2014/main" id="{30A1FFB3-2591-9D0E-662B-9D6CF3F3D707}"/>
              </a:ext>
            </a:extLst>
          </p:cNvPr>
          <p:cNvPicPr>
            <a:picLocks noChangeAspect="1"/>
          </p:cNvPicPr>
          <p:nvPr/>
        </p:nvPicPr>
        <p:blipFill rotWithShape="1">
          <a:blip r:embed="rId5">
            <a:extLst>
              <a:ext uri="{28A0092B-C50C-407E-A947-70E740481C1C}">
                <a14:useLocalDpi xmlns:a14="http://schemas.microsoft.com/office/drawing/2010/main" val="0"/>
              </a:ext>
            </a:extLst>
          </a:blip>
          <a:srcRect t="19646" r="56961" b="38973"/>
          <a:stretch/>
        </p:blipFill>
        <p:spPr bwMode="auto">
          <a:xfrm>
            <a:off x="1308598" y="108705"/>
            <a:ext cx="858365" cy="448369"/>
          </a:xfrm>
          <a:prstGeom prst="rect">
            <a:avLst/>
          </a:prstGeom>
          <a:noFill/>
        </p:spPr>
      </p:pic>
      <p:sp>
        <p:nvSpPr>
          <p:cNvPr id="21" name="Pfeil nach rechts 20">
            <a:hlinkClick r:id="rId6" action="ppaction://hlinksldjump"/>
            <a:extLst>
              <a:ext uri="{FF2B5EF4-FFF2-40B4-BE49-F238E27FC236}">
                <a16:creationId xmlns:a16="http://schemas.microsoft.com/office/drawing/2014/main" id="{C461CFD4-5891-6E6C-FF7A-B769EBBB8E47}"/>
              </a:ext>
            </a:extLst>
          </p:cNvPr>
          <p:cNvSpPr/>
          <p:nvPr/>
        </p:nvSpPr>
        <p:spPr>
          <a:xfrm rot="10800000">
            <a:off x="124471" y="6164854"/>
            <a:ext cx="998534" cy="548335"/>
          </a:xfrm>
          <a:prstGeom prst="rightArrow">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Text, Schrift, Logo, Screenshot enthält.&#10;&#10;Automatisch generierte Beschreibung">
            <a:extLst>
              <a:ext uri="{FF2B5EF4-FFF2-40B4-BE49-F238E27FC236}">
                <a16:creationId xmlns:a16="http://schemas.microsoft.com/office/drawing/2014/main" id="{6F9C5C9D-478D-4EE2-7A89-ABFA1F8210AA}"/>
              </a:ext>
            </a:extLst>
          </p:cNvPr>
          <p:cNvPicPr>
            <a:picLocks noChangeAspect="1"/>
          </p:cNvPicPr>
          <p:nvPr/>
        </p:nvPicPr>
        <p:blipFill>
          <a:blip r:embed="rId7"/>
          <a:stretch>
            <a:fillRect/>
          </a:stretch>
        </p:blipFill>
        <p:spPr>
          <a:xfrm>
            <a:off x="11122467" y="106555"/>
            <a:ext cx="897648" cy="636810"/>
          </a:xfrm>
          <a:prstGeom prst="rect">
            <a:avLst/>
          </a:prstGeom>
        </p:spPr>
      </p:pic>
      <p:pic>
        <p:nvPicPr>
          <p:cNvPr id="4" name="Grafik 3" descr="Ein Bild, das Text, Schrift, Symbol, Flagge enthält.&#10;&#10;Automatisch generierte Beschreibung">
            <a:extLst>
              <a:ext uri="{FF2B5EF4-FFF2-40B4-BE49-F238E27FC236}">
                <a16:creationId xmlns:a16="http://schemas.microsoft.com/office/drawing/2014/main" id="{5B73ABC5-8EA2-4FA3-439D-A36A7373B898}"/>
              </a:ext>
            </a:extLst>
          </p:cNvPr>
          <p:cNvPicPr>
            <a:picLocks noChangeAspect="1"/>
          </p:cNvPicPr>
          <p:nvPr/>
        </p:nvPicPr>
        <p:blipFill>
          <a:blip r:embed="rId8"/>
          <a:stretch>
            <a:fillRect/>
          </a:stretch>
        </p:blipFill>
        <p:spPr>
          <a:xfrm>
            <a:off x="10323899" y="120011"/>
            <a:ext cx="657829" cy="661403"/>
          </a:xfrm>
          <a:prstGeom prst="rect">
            <a:avLst/>
          </a:prstGeom>
        </p:spPr>
      </p:pic>
      <p:pic>
        <p:nvPicPr>
          <p:cNvPr id="5" name="Grafik 4" descr="Ein Bild, das Text, Schrift, Symbol, Screenshot enthält.&#10;&#10;Automatisch generierte Beschreibung">
            <a:extLst>
              <a:ext uri="{FF2B5EF4-FFF2-40B4-BE49-F238E27FC236}">
                <a16:creationId xmlns:a16="http://schemas.microsoft.com/office/drawing/2014/main" id="{4489F2B3-8053-435A-7431-5DFFAB14A433}"/>
              </a:ext>
            </a:extLst>
          </p:cNvPr>
          <p:cNvPicPr>
            <a:picLocks noChangeAspect="1"/>
          </p:cNvPicPr>
          <p:nvPr/>
        </p:nvPicPr>
        <p:blipFill>
          <a:blip r:embed="rId9"/>
          <a:stretch>
            <a:fillRect/>
          </a:stretch>
        </p:blipFill>
        <p:spPr>
          <a:xfrm>
            <a:off x="8700816" y="91040"/>
            <a:ext cx="1491934" cy="557074"/>
          </a:xfrm>
          <a:prstGeom prst="rect">
            <a:avLst/>
          </a:prstGeom>
        </p:spPr>
      </p:pic>
      <p:cxnSp>
        <p:nvCxnSpPr>
          <p:cNvPr id="12" name="Gerade Verbindung 11">
            <a:extLst>
              <a:ext uri="{FF2B5EF4-FFF2-40B4-BE49-F238E27FC236}">
                <a16:creationId xmlns:a16="http://schemas.microsoft.com/office/drawing/2014/main" id="{D6734C0F-042A-0AC3-A49B-302F1AAF3BA4}"/>
              </a:ext>
            </a:extLst>
          </p:cNvPr>
          <p:cNvCxnSpPr>
            <a:cxnSpLocks/>
          </p:cNvCxnSpPr>
          <p:nvPr/>
        </p:nvCxnSpPr>
        <p:spPr>
          <a:xfrm>
            <a:off x="-162234" y="958645"/>
            <a:ext cx="12545545" cy="0"/>
          </a:xfrm>
          <a:prstGeom prst="line">
            <a:avLst/>
          </a:prstGeom>
          <a:ln>
            <a:solidFill>
              <a:srgbClr val="4CE5B5"/>
            </a:solidFill>
          </a:ln>
        </p:spPr>
        <p:style>
          <a:lnRef idx="3">
            <a:schemeClr val="accent1"/>
          </a:lnRef>
          <a:fillRef idx="0">
            <a:schemeClr val="accent1"/>
          </a:fillRef>
          <a:effectRef idx="2">
            <a:schemeClr val="accent1"/>
          </a:effectRef>
          <a:fontRef idx="minor">
            <a:schemeClr val="tx1"/>
          </a:fontRef>
        </p:style>
      </p:cxnSp>
      <p:grpSp>
        <p:nvGrpSpPr>
          <p:cNvPr id="2" name="Gruppieren 1">
            <a:extLst>
              <a:ext uri="{FF2B5EF4-FFF2-40B4-BE49-F238E27FC236}">
                <a16:creationId xmlns:a16="http://schemas.microsoft.com/office/drawing/2014/main" id="{49797D1D-6457-1BB5-F190-02E606F83D83}"/>
              </a:ext>
            </a:extLst>
          </p:cNvPr>
          <p:cNvGrpSpPr/>
          <p:nvPr/>
        </p:nvGrpSpPr>
        <p:grpSpPr>
          <a:xfrm>
            <a:off x="3485295" y="4507"/>
            <a:ext cx="3869998" cy="757859"/>
            <a:chOff x="3485295" y="4507"/>
            <a:chExt cx="3869998" cy="757859"/>
          </a:xfrm>
        </p:grpSpPr>
        <p:pic>
          <p:nvPicPr>
            <p:cNvPr id="13" name="Grafik 12" descr="Ein Bild, das Screenshot, Text, Design enthält.&#10;&#10;Automatisch generierte Beschreibung">
              <a:extLst>
                <a:ext uri="{FF2B5EF4-FFF2-40B4-BE49-F238E27FC236}">
                  <a16:creationId xmlns:a16="http://schemas.microsoft.com/office/drawing/2014/main" id="{1832FF53-C31B-0FB6-6E31-89102ED0E2B3}"/>
                </a:ext>
              </a:extLst>
            </p:cNvPr>
            <p:cNvPicPr>
              <a:picLocks noChangeAspect="1"/>
            </p:cNvPicPr>
            <p:nvPr/>
          </p:nvPicPr>
          <p:blipFill rotWithShape="1">
            <a:blip r:embed="rId10">
              <a:extLst>
                <a:ext uri="{28A0092B-C50C-407E-A947-70E740481C1C}">
                  <a14:useLocalDpi xmlns:a14="http://schemas.microsoft.com/office/drawing/2010/main" val="0"/>
                </a:ext>
              </a:extLst>
            </a:blip>
            <a:srcRect l="-45" t="33673" r="16529" b="39146"/>
            <a:stretch/>
          </p:blipFill>
          <p:spPr bwMode="auto">
            <a:xfrm>
              <a:off x="3485295" y="4507"/>
              <a:ext cx="3319350" cy="748845"/>
            </a:xfrm>
            <a:prstGeom prst="rect">
              <a:avLst/>
            </a:prstGeom>
            <a:ln>
              <a:noFill/>
            </a:ln>
            <a:extLst>
              <a:ext uri="{53640926-AAD7-44D8-BBD7-CCE9431645EC}">
                <a14:shadowObscured xmlns:a14="http://schemas.microsoft.com/office/drawing/2010/main"/>
              </a:ext>
            </a:extLst>
          </p:spPr>
        </p:pic>
        <p:pic>
          <p:nvPicPr>
            <p:cNvPr id="14" name="Grafik 13" descr="Ein Bild, das Text, Screenshot, Schrift, Farbigkeit enthält.&#10;&#10;Automatisch generierte Beschreibung">
              <a:extLst>
                <a:ext uri="{FF2B5EF4-FFF2-40B4-BE49-F238E27FC236}">
                  <a16:creationId xmlns:a16="http://schemas.microsoft.com/office/drawing/2014/main" id="{EB490FD2-BE55-7951-3BFF-61E9A2DF20AC}"/>
                </a:ext>
              </a:extLst>
            </p:cNvPr>
            <p:cNvPicPr>
              <a:picLocks noChangeAspect="1"/>
            </p:cNvPicPr>
            <p:nvPr/>
          </p:nvPicPr>
          <p:blipFill rotWithShape="1">
            <a:blip r:embed="rId11"/>
            <a:srcRect l="25000" t="1621" r="27149" b="86863"/>
            <a:stretch/>
          </p:blipFill>
          <p:spPr>
            <a:xfrm>
              <a:off x="6837027" y="223657"/>
              <a:ext cx="518266" cy="538709"/>
            </a:xfrm>
            <a:prstGeom prst="rect">
              <a:avLst/>
            </a:prstGeom>
          </p:spPr>
        </p:pic>
      </p:grpSp>
      <p:sp>
        <p:nvSpPr>
          <p:cNvPr id="10" name="Rechteck 9">
            <a:extLst>
              <a:ext uri="{FF2B5EF4-FFF2-40B4-BE49-F238E27FC236}">
                <a16:creationId xmlns:a16="http://schemas.microsoft.com/office/drawing/2014/main" id="{09A5757D-69BB-7BE4-494D-997B94AB95CD}"/>
              </a:ext>
            </a:extLst>
          </p:cNvPr>
          <p:cNvSpPr/>
          <p:nvPr/>
        </p:nvSpPr>
        <p:spPr>
          <a:xfrm>
            <a:off x="311869" y="1264966"/>
            <a:ext cx="3069335" cy="459195"/>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1A91B155-C7CD-8DC8-80C7-9D49C43B789B}"/>
              </a:ext>
            </a:extLst>
          </p:cNvPr>
          <p:cNvSpPr/>
          <p:nvPr/>
        </p:nvSpPr>
        <p:spPr>
          <a:xfrm>
            <a:off x="303404" y="2030481"/>
            <a:ext cx="11385013" cy="3913113"/>
          </a:xfrm>
          <a:prstGeom prst="rect">
            <a:avLst/>
          </a:prstGeom>
          <a:solidFill>
            <a:srgbClr val="4CE5B5"/>
          </a:solidFill>
          <a:ln>
            <a:solidFill>
              <a:srgbClr val="4CE5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59654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chaltkreis">
  <a:themeElements>
    <a:clrScheme name="DigiProMIN_VM">
      <a:dk1>
        <a:srgbClr val="000000"/>
      </a:dk1>
      <a:lt1>
        <a:srgbClr val="FFFFFF"/>
      </a:lt1>
      <a:dk2>
        <a:srgbClr val="03859D"/>
      </a:dk2>
      <a:lt2>
        <a:srgbClr val="4DA1CB"/>
      </a:lt2>
      <a:accent1>
        <a:srgbClr val="F96100"/>
      </a:accent1>
      <a:accent2>
        <a:srgbClr val="FAA93A"/>
      </a:accent2>
      <a:accent3>
        <a:srgbClr val="D35940"/>
      </a:accent3>
      <a:accent4>
        <a:srgbClr val="B258D3"/>
      </a:accent4>
      <a:accent5>
        <a:srgbClr val="86F564"/>
      </a:accent5>
      <a:accent6>
        <a:srgbClr val="8AC4A7"/>
      </a:accent6>
      <a:hlink>
        <a:srgbClr val="B8FA56"/>
      </a:hlink>
      <a:folHlink>
        <a:srgbClr val="7AF8CC"/>
      </a:folHlink>
    </a:clrScheme>
    <a:fontScheme name="Schaltkreis">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haltkreis">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3240</Words>
  <Application>Microsoft Macintosh PowerPoint</Application>
  <PresentationFormat>Breitbild</PresentationFormat>
  <Paragraphs>446</Paragraphs>
  <Slides>49</Slides>
  <Notes>48</Notes>
  <HiddenSlides>0</HiddenSlides>
  <MMClips>4</MMClips>
  <ScaleCrop>false</ScaleCrop>
  <HeadingPairs>
    <vt:vector size="6" baseType="variant">
      <vt:variant>
        <vt:lpstr>Verwendete Schriftarten</vt:lpstr>
      </vt:variant>
      <vt:variant>
        <vt:i4>11</vt:i4>
      </vt:variant>
      <vt:variant>
        <vt:lpstr>Design</vt:lpstr>
      </vt:variant>
      <vt:variant>
        <vt:i4>2</vt:i4>
      </vt:variant>
      <vt:variant>
        <vt:lpstr>Folientitel</vt:lpstr>
      </vt:variant>
      <vt:variant>
        <vt:i4>49</vt:i4>
      </vt:variant>
    </vt:vector>
  </HeadingPairs>
  <TitlesOfParts>
    <vt:vector size="62" baseType="lpstr">
      <vt:lpstr>Aptos</vt:lpstr>
      <vt:lpstr>Arial</vt:lpstr>
      <vt:lpstr>Calibri</vt:lpstr>
      <vt:lpstr>Calibri Light</vt:lpstr>
      <vt:lpstr>Cambria</vt:lpstr>
      <vt:lpstr>Ink Free</vt:lpstr>
      <vt:lpstr>Rockwell</vt:lpstr>
      <vt:lpstr>Symbol</vt:lpstr>
      <vt:lpstr>Times New Roman</vt:lpstr>
      <vt:lpstr>Tw Cen MT</vt:lpstr>
      <vt:lpstr>Wingdings</vt:lpstr>
      <vt:lpstr>Schaltkreis</vt:lpstr>
      <vt:lpstr>Benutzerdefiniertes Design</vt:lpstr>
      <vt:lpstr>PowerPoint-Präsentation</vt:lpstr>
      <vt:lpstr>Chemieunterricht mit digitalen medien Innovieren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gestütztes Experimentieren</dc:title>
  <dc:creator>Dominik Diermann</dc:creator>
  <cp:lastModifiedBy>Dominik Diermann</cp:lastModifiedBy>
  <cp:revision>592</cp:revision>
  <dcterms:created xsi:type="dcterms:W3CDTF">2023-10-17T13:06:03Z</dcterms:created>
  <dcterms:modified xsi:type="dcterms:W3CDTF">2024-10-31T14:57:14Z</dcterms:modified>
</cp:coreProperties>
</file>